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omments/comment1.xml" ContentType="application/vnd.openxmlformats-officedocument.presentationml.comment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09"/>
  </p:notesMasterIdLst>
  <p:handoutMasterIdLst>
    <p:handoutMasterId r:id="rId110"/>
  </p:handoutMasterIdLst>
  <p:sldIdLst>
    <p:sldId id="483" r:id="rId4"/>
    <p:sldId id="502" r:id="rId5"/>
    <p:sldId id="503" r:id="rId6"/>
    <p:sldId id="504" r:id="rId7"/>
    <p:sldId id="505" r:id="rId8"/>
    <p:sldId id="506" r:id="rId9"/>
    <p:sldId id="507" r:id="rId10"/>
    <p:sldId id="508" r:id="rId11"/>
    <p:sldId id="509" r:id="rId12"/>
    <p:sldId id="510" r:id="rId13"/>
    <p:sldId id="511" r:id="rId14"/>
    <p:sldId id="523" r:id="rId15"/>
    <p:sldId id="513" r:id="rId16"/>
    <p:sldId id="490" r:id="rId17"/>
    <p:sldId id="491" r:id="rId18"/>
    <p:sldId id="492" r:id="rId19"/>
    <p:sldId id="493" r:id="rId20"/>
    <p:sldId id="494" r:id="rId21"/>
    <p:sldId id="489" r:id="rId22"/>
    <p:sldId id="495" r:id="rId23"/>
    <p:sldId id="320" r:id="rId24"/>
    <p:sldId id="321" r:id="rId25"/>
    <p:sldId id="486" r:id="rId26"/>
    <p:sldId id="429" r:id="rId27"/>
    <p:sldId id="431" r:id="rId28"/>
    <p:sldId id="322" r:id="rId29"/>
    <p:sldId id="487" r:id="rId30"/>
    <p:sldId id="432" r:id="rId31"/>
    <p:sldId id="323" r:id="rId32"/>
    <p:sldId id="433" r:id="rId33"/>
    <p:sldId id="324" r:id="rId34"/>
    <p:sldId id="434" r:id="rId35"/>
    <p:sldId id="325" r:id="rId36"/>
    <p:sldId id="326" r:id="rId37"/>
    <p:sldId id="327" r:id="rId38"/>
    <p:sldId id="437" r:id="rId39"/>
    <p:sldId id="488" r:id="rId40"/>
    <p:sldId id="436" r:id="rId41"/>
    <p:sldId id="438" r:id="rId42"/>
    <p:sldId id="328" r:id="rId43"/>
    <p:sldId id="329" r:id="rId44"/>
    <p:sldId id="330" r:id="rId45"/>
    <p:sldId id="331" r:id="rId46"/>
    <p:sldId id="501" r:id="rId47"/>
    <p:sldId id="332" r:id="rId48"/>
    <p:sldId id="333" r:id="rId49"/>
    <p:sldId id="334" r:id="rId50"/>
    <p:sldId id="335" r:id="rId51"/>
    <p:sldId id="439" r:id="rId52"/>
    <p:sldId id="340" r:id="rId53"/>
    <p:sldId id="341" r:id="rId54"/>
    <p:sldId id="336" r:id="rId55"/>
    <p:sldId id="342" r:id="rId56"/>
    <p:sldId id="338" r:id="rId57"/>
    <p:sldId id="344" r:id="rId58"/>
    <p:sldId id="345" r:id="rId59"/>
    <p:sldId id="346" r:id="rId60"/>
    <p:sldId id="442" r:id="rId61"/>
    <p:sldId id="443" r:id="rId62"/>
    <p:sldId id="444" r:id="rId63"/>
    <p:sldId id="445" r:id="rId64"/>
    <p:sldId id="446" r:id="rId65"/>
    <p:sldId id="447" r:id="rId66"/>
    <p:sldId id="448" r:id="rId67"/>
    <p:sldId id="449" r:id="rId68"/>
    <p:sldId id="450" r:id="rId69"/>
    <p:sldId id="451" r:id="rId70"/>
    <p:sldId id="452" r:id="rId71"/>
    <p:sldId id="453" r:id="rId72"/>
    <p:sldId id="454" r:id="rId73"/>
    <p:sldId id="455" r:id="rId74"/>
    <p:sldId id="456" r:id="rId75"/>
    <p:sldId id="457" r:id="rId76"/>
    <p:sldId id="458" r:id="rId77"/>
    <p:sldId id="459" r:id="rId78"/>
    <p:sldId id="460" r:id="rId79"/>
    <p:sldId id="461" r:id="rId80"/>
    <p:sldId id="462" r:id="rId81"/>
    <p:sldId id="463" r:id="rId82"/>
    <p:sldId id="464" r:id="rId83"/>
    <p:sldId id="465" r:id="rId84"/>
    <p:sldId id="466" r:id="rId85"/>
    <p:sldId id="467" r:id="rId86"/>
    <p:sldId id="468" r:id="rId87"/>
    <p:sldId id="469" r:id="rId88"/>
    <p:sldId id="470" r:id="rId89"/>
    <p:sldId id="471" r:id="rId90"/>
    <p:sldId id="472" r:id="rId91"/>
    <p:sldId id="473" r:id="rId92"/>
    <p:sldId id="474" r:id="rId93"/>
    <p:sldId id="353" r:id="rId94"/>
    <p:sldId id="496" r:id="rId95"/>
    <p:sldId id="497" r:id="rId96"/>
    <p:sldId id="498" r:id="rId97"/>
    <p:sldId id="499" r:id="rId98"/>
    <p:sldId id="500" r:id="rId99"/>
    <p:sldId id="435" r:id="rId100"/>
    <p:sldId id="515" r:id="rId101"/>
    <p:sldId id="516" r:id="rId102"/>
    <p:sldId id="517" r:id="rId103"/>
    <p:sldId id="518" r:id="rId104"/>
    <p:sldId id="519" r:id="rId105"/>
    <p:sldId id="520" r:id="rId106"/>
    <p:sldId id="521" r:id="rId107"/>
    <p:sldId id="514" r:id="rId108"/>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Karavas" initials="PK"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EFF5FB"/>
    <a:srgbClr val="FFEEDD"/>
    <a:srgbClr val="FCF5DC"/>
    <a:srgbClr val="FFEAD5"/>
    <a:srgbClr val="FFD8C9"/>
    <a:srgbClr val="FFE4C9"/>
    <a:srgbClr val="E1E8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707" autoAdjust="0"/>
  </p:normalViewPr>
  <p:slideViewPr>
    <p:cSldViewPr snapToGrid="0">
      <p:cViewPr varScale="1">
        <p:scale>
          <a:sx n="115" d="100"/>
          <a:sy n="115" d="100"/>
        </p:scale>
        <p:origin x="372" y="126"/>
      </p:cViewPr>
      <p:guideLst/>
    </p:cSldViewPr>
  </p:slideViewPr>
  <p:outlineViewPr>
    <p:cViewPr>
      <p:scale>
        <a:sx n="33" d="100"/>
        <a:sy n="33" d="100"/>
      </p:scale>
      <p:origin x="0" y="-9066"/>
    </p:cViewPr>
  </p:outlineViewPr>
  <p:notesTextViewPr>
    <p:cViewPr>
      <p:scale>
        <a:sx n="1" d="1"/>
        <a:sy n="1" d="1"/>
      </p:scale>
      <p:origin x="0" y="0"/>
    </p:cViewPr>
  </p:notesTextViewPr>
  <p:sorterViewPr>
    <p:cViewPr>
      <p:scale>
        <a:sx n="100" d="100"/>
        <a:sy n="100" d="100"/>
      </p:scale>
      <p:origin x="0" y="-3066"/>
    </p:cViewPr>
  </p:sorterViewPr>
  <p:notesViewPr>
    <p:cSldViewPr snapToGrid="0">
      <p:cViewPr varScale="1">
        <p:scale>
          <a:sx n="92" d="100"/>
          <a:sy n="92" d="100"/>
        </p:scale>
        <p:origin x="3732"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presProps" Target="pres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110" Type="http://schemas.openxmlformats.org/officeDocument/2006/relationships/handoutMaster" Target="handoutMasters/handoutMaster1.xml"/><Relationship Id="rId115"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notesMaster" Target="notesMasters/notesMaster1.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8-03T10:17:07.617" idx="5">
    <p:pos x="10" y="10"/>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6BBA84-F944-42F8-9B06-4B54981A1CC5}" type="datetimeFigureOut">
              <a:rPr lang="en-US" smtClean="0"/>
              <a:t>2/17/2019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770A118-4FD8-4F1E-9615-893C4206CA9A}" type="slidenum">
              <a:rPr lang="en-US" smtClean="0"/>
              <a:t>‹#›</a:t>
            </a:fld>
            <a:endParaRPr lang="en-US"/>
          </a:p>
        </p:txBody>
      </p:sp>
    </p:spTree>
    <p:extLst>
      <p:ext uri="{BB962C8B-B14F-4D97-AF65-F5344CB8AC3E}">
        <p14:creationId xmlns:p14="http://schemas.microsoft.com/office/powerpoint/2010/main" val="2000052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A7E55CF6-2A6C-484D-98AA-35F277E95663}" type="datetimeFigureOut">
              <a:rPr lang="en-US"/>
              <a:pPr>
                <a:defRPr/>
              </a:pPr>
              <a:t>2/17/2019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E47AB7A4-7BE3-49F2-AC2B-D5EC82059B89}" type="slidenum">
              <a:rPr lang="en-US"/>
              <a:pPr>
                <a:defRPr/>
              </a:pPr>
              <a:t>‹#›</a:t>
            </a:fld>
            <a:endParaRPr lang="en-US"/>
          </a:p>
        </p:txBody>
      </p:sp>
    </p:spTree>
    <p:extLst>
      <p:ext uri="{BB962C8B-B14F-4D97-AF65-F5344CB8AC3E}">
        <p14:creationId xmlns:p14="http://schemas.microsoft.com/office/powerpoint/2010/main" val="35591144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2800" dirty="0"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67BAE43-4106-4852-BBC7-1EA3898C203A}" type="slidenum">
              <a:rPr lang="en-US" altLang="en-US" smtClean="0"/>
              <a:pPr/>
              <a:t>1</a:t>
            </a:fld>
            <a:endParaRPr lang="en-US" altLang="en-US" smtClean="0"/>
          </a:p>
        </p:txBody>
      </p:sp>
    </p:spTree>
    <p:extLst>
      <p:ext uri="{BB962C8B-B14F-4D97-AF65-F5344CB8AC3E}">
        <p14:creationId xmlns:p14="http://schemas.microsoft.com/office/powerpoint/2010/main" val="181554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xfrm>
            <a:off x="685800" y="4400550"/>
            <a:ext cx="5569527"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800" dirty="0" smtClean="0"/>
              <a:t>[</a:t>
            </a:r>
            <a:r>
              <a:rPr lang="en-US" altLang="en-US" sz="2800" dirty="0" smtClean="0">
                <a:solidFill>
                  <a:srgbClr val="0000FF"/>
                </a:solidFill>
              </a:rPr>
              <a:t>Read screen</a:t>
            </a:r>
            <a:r>
              <a:rPr lang="en-US" altLang="en-US" sz="2800" dirty="0" smtClean="0"/>
              <a:t>]  Who here is given for a covenant of the peoples?  [</a:t>
            </a:r>
            <a:r>
              <a:rPr lang="en-US" altLang="en-US" sz="2800" dirty="0" smtClean="0">
                <a:solidFill>
                  <a:srgbClr val="FF0000"/>
                </a:solidFill>
              </a:rPr>
              <a:t>press ENTER</a:t>
            </a:r>
            <a:r>
              <a:rPr lang="en-US" altLang="en-US" sz="2800" dirty="0" smtClean="0"/>
              <a:t>]  We are given the answer in II </a:t>
            </a:r>
            <a:r>
              <a:rPr lang="en-US" altLang="en-US" sz="2800" dirty="0" err="1" smtClean="0"/>
              <a:t>Cor</a:t>
            </a:r>
            <a:r>
              <a:rPr lang="en-US" altLang="en-US" sz="2800" dirty="0" smtClean="0"/>
              <a:t> 6:2 and Acts 13:47, where Isa 49:8 is applied to Christians.  The fact that the Christian Church is "given for a covenant of the peoples," when compared with Isa 42:6</a:t>
            </a:r>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4B00583-A53A-40E4-9801-617B47669D7C}" type="slidenum">
              <a:rPr lang="en-US" altLang="en-US" smtClean="0"/>
              <a:pPr/>
              <a:t>21</a:t>
            </a:fld>
            <a:endParaRPr lang="en-US" altLang="en-US" smtClean="0"/>
          </a:p>
        </p:txBody>
      </p:sp>
    </p:spTree>
    <p:extLst>
      <p:ext uri="{BB962C8B-B14F-4D97-AF65-F5344CB8AC3E}">
        <p14:creationId xmlns:p14="http://schemas.microsoft.com/office/powerpoint/2010/main" val="2829936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800" dirty="0" smtClean="0"/>
              <a:t>…demonstrates that the true Christian Church [the New Creation] cannot be under the New Covenant.  [</a:t>
            </a:r>
            <a:r>
              <a:rPr lang="en-US" altLang="en-US" sz="2800" dirty="0" smtClean="0">
                <a:solidFill>
                  <a:srgbClr val="0000FF"/>
                </a:solidFill>
              </a:rPr>
              <a:t>read Isaiah 42:6</a:t>
            </a:r>
            <a:r>
              <a:rPr lang="en-US" altLang="en-US" sz="2800" dirty="0" smtClean="0"/>
              <a:t>]   [</a:t>
            </a:r>
            <a:r>
              <a:rPr lang="en-US" altLang="en-US" sz="2800" dirty="0" smtClean="0">
                <a:solidFill>
                  <a:srgbClr val="FF0000"/>
                </a:solidFill>
              </a:rPr>
              <a:t>press ENTER</a:t>
            </a:r>
            <a:r>
              <a:rPr lang="en-US" altLang="en-US" sz="2800" dirty="0" smtClean="0"/>
              <a:t>]   Verses  1-3 of Isaiah 42 are quoted in Matt 12:17-21, where they are applied to Jesus.  </a:t>
            </a: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55E3945-DADC-4B68-81DE-609E34124463}" type="slidenum">
              <a:rPr lang="en-US" altLang="en-US" smtClean="0"/>
              <a:pPr/>
              <a:t>22</a:t>
            </a:fld>
            <a:endParaRPr lang="en-US" altLang="en-US" smtClean="0"/>
          </a:p>
        </p:txBody>
      </p:sp>
    </p:spTree>
    <p:extLst>
      <p:ext uri="{BB962C8B-B14F-4D97-AF65-F5344CB8AC3E}">
        <p14:creationId xmlns:p14="http://schemas.microsoft.com/office/powerpoint/2010/main" val="3616727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800" dirty="0" smtClean="0"/>
              <a:t>To be consistent, if the Church's being "given for a covenant of the peoples" means that they are under the New Covenant, then to be consistent we must conclude that Jesus being "given for a covenant of the people" would mean that he also is under the New Covenant.   </a:t>
            </a: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B00868D-DC73-4B84-881B-E1D4ED98429F}" type="slidenum">
              <a:rPr lang="en-US" altLang="en-US" smtClean="0"/>
              <a:pPr/>
              <a:t>23</a:t>
            </a:fld>
            <a:endParaRPr lang="en-US" altLang="en-US" smtClean="0"/>
          </a:p>
        </p:txBody>
      </p:sp>
    </p:spTree>
    <p:extLst>
      <p:ext uri="{BB962C8B-B14F-4D97-AF65-F5344CB8AC3E}">
        <p14:creationId xmlns:p14="http://schemas.microsoft.com/office/powerpoint/2010/main" val="2870500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xfrm>
            <a:off x="561109" y="4400550"/>
            <a:ext cx="5808517"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800" dirty="0" smtClean="0"/>
              <a:t>However, Jesus cannot be under it since he is both the new covenants mediator and the sacrifice that ratifies it.  Hence, neither can the Church be under it.  </a:t>
            </a: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B00868D-DC73-4B84-881B-E1D4ED98429F}" type="slidenum">
              <a:rPr lang="en-US" altLang="en-US" smtClean="0"/>
              <a:pPr/>
              <a:t>24</a:t>
            </a:fld>
            <a:endParaRPr lang="en-US" altLang="en-US" smtClean="0"/>
          </a:p>
        </p:txBody>
      </p:sp>
    </p:spTree>
    <p:extLst>
      <p:ext uri="{BB962C8B-B14F-4D97-AF65-F5344CB8AC3E}">
        <p14:creationId xmlns:p14="http://schemas.microsoft.com/office/powerpoint/2010/main" val="4215509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xfrm>
            <a:off x="685801" y="4400550"/>
            <a:ext cx="5486400" cy="3954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3200" dirty="0" smtClean="0"/>
              <a:t>We believe then that the Church shares Jesus’ position as both the New Covenant’s mediator and also the sacrifice which ratifies this covenant. </a:t>
            </a:r>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2BB84C8-A2B9-41AC-A49A-72385B80E21D}" type="slidenum">
              <a:rPr lang="en-US" altLang="en-US" smtClean="0"/>
              <a:pPr/>
              <a:t>25</a:t>
            </a:fld>
            <a:endParaRPr lang="en-US" altLang="en-US" smtClean="0"/>
          </a:p>
        </p:txBody>
      </p:sp>
    </p:spTree>
    <p:extLst>
      <p:ext uri="{BB962C8B-B14F-4D97-AF65-F5344CB8AC3E}">
        <p14:creationId xmlns:p14="http://schemas.microsoft.com/office/powerpoint/2010/main" val="1354104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xfrm>
            <a:off x="685800" y="4400550"/>
            <a:ext cx="5589588" cy="3829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800" dirty="0" smtClean="0"/>
              <a:t>[</a:t>
            </a:r>
            <a:r>
              <a:rPr lang="en-US" altLang="en-US" sz="2800" dirty="0" smtClean="0">
                <a:solidFill>
                  <a:srgbClr val="0000FF"/>
                </a:solidFill>
              </a:rPr>
              <a:t>read question</a:t>
            </a:r>
            <a:r>
              <a:rPr lang="en-US" altLang="en-US" sz="2800" dirty="0" smtClean="0"/>
              <a:t>]  A common passage quoted to prove the view that the Church is now under the New Covenant is found in [</a:t>
            </a:r>
            <a:r>
              <a:rPr lang="en-US" altLang="en-US" sz="2800" dirty="0" smtClean="0">
                <a:solidFill>
                  <a:srgbClr val="0000FF"/>
                </a:solidFill>
              </a:rPr>
              <a:t>read 2 </a:t>
            </a:r>
            <a:r>
              <a:rPr lang="en-US" altLang="en-US" sz="2800" dirty="0" err="1" smtClean="0">
                <a:solidFill>
                  <a:srgbClr val="0000FF"/>
                </a:solidFill>
              </a:rPr>
              <a:t>Cor</a:t>
            </a:r>
            <a:r>
              <a:rPr lang="en-US" altLang="en-US" sz="2800" dirty="0" smtClean="0">
                <a:solidFill>
                  <a:srgbClr val="0000FF"/>
                </a:solidFill>
              </a:rPr>
              <a:t> 3:3</a:t>
            </a:r>
            <a:r>
              <a:rPr lang="en-US" altLang="en-US" sz="2800" dirty="0" smtClean="0"/>
              <a:t>]. Many Christians believe that this verse applies to the Jeremiah 31:33 statement that God's Laws will be written on their hearts.  </a:t>
            </a: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BAB1451-7740-4F36-A368-240E3B7DCE68}" type="slidenum">
              <a:rPr lang="en-US" altLang="en-US" smtClean="0"/>
              <a:pPr/>
              <a:t>26</a:t>
            </a:fld>
            <a:endParaRPr lang="en-US" altLang="en-US" smtClean="0"/>
          </a:p>
        </p:txBody>
      </p:sp>
    </p:spTree>
    <p:extLst>
      <p:ext uri="{BB962C8B-B14F-4D97-AF65-F5344CB8AC3E}">
        <p14:creationId xmlns:p14="http://schemas.microsoft.com/office/powerpoint/2010/main" val="1981913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xfrm>
            <a:off x="685800" y="4400550"/>
            <a:ext cx="5589588" cy="3829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800" dirty="0" smtClean="0"/>
              <a:t>We answer that the future Administrators of the New Covenant must have God's spirit written in their hearts in order to impart the same to mankind.</a:t>
            </a: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BAB1451-7740-4F36-A368-240E3B7DCE68}" type="slidenum">
              <a:rPr lang="en-US" altLang="en-US" smtClean="0"/>
              <a:pPr/>
              <a:t>27</a:t>
            </a:fld>
            <a:endParaRPr lang="en-US" altLang="en-US" smtClean="0"/>
          </a:p>
        </p:txBody>
      </p:sp>
    </p:spTree>
    <p:extLst>
      <p:ext uri="{BB962C8B-B14F-4D97-AF65-F5344CB8AC3E}">
        <p14:creationId xmlns:p14="http://schemas.microsoft.com/office/powerpoint/2010/main" val="2570840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600" dirty="0" smtClean="0"/>
              <a:t>It is a mistake to insist that the only way to impart God's laws or spirit into man's heart is through the New Covenant.  [</a:t>
            </a:r>
            <a:r>
              <a:rPr lang="en-US" altLang="en-US" sz="2600" dirty="0" smtClean="0">
                <a:solidFill>
                  <a:srgbClr val="FF0000"/>
                </a:solidFill>
              </a:rPr>
              <a:t>press RETURN</a:t>
            </a:r>
            <a:r>
              <a:rPr lang="en-US" altLang="en-US" sz="2600" dirty="0" smtClean="0"/>
              <a:t>]  For example, under the Old Law Covenant we read [</a:t>
            </a:r>
            <a:r>
              <a:rPr lang="en-US" altLang="en-US" sz="2600" dirty="0" smtClean="0">
                <a:solidFill>
                  <a:srgbClr val="0000FF"/>
                </a:solidFill>
              </a:rPr>
              <a:t>read scriptures</a:t>
            </a:r>
            <a:r>
              <a:rPr lang="en-US" altLang="en-US" sz="2600" dirty="0" smtClean="0"/>
              <a:t>]  So we see that even the Israelites under the old Mosaic Law Covenant were to have God’s Laws written in their heart.  </a:t>
            </a: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F43D5C4-118B-4586-9FC6-ACCA93CBE506}" type="slidenum">
              <a:rPr lang="en-US" altLang="en-US" smtClean="0"/>
              <a:pPr/>
              <a:t>28</a:t>
            </a:fld>
            <a:endParaRPr lang="en-US" altLang="en-US" smtClean="0"/>
          </a:p>
        </p:txBody>
      </p:sp>
    </p:spTree>
    <p:extLst>
      <p:ext uri="{BB962C8B-B14F-4D97-AF65-F5344CB8AC3E}">
        <p14:creationId xmlns:p14="http://schemas.microsoft.com/office/powerpoint/2010/main" val="1963871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sz="2600" dirty="0" smtClean="0"/>
              <a:t>To go one step further, God's law is even said to reside in the hearts of unbelievers through their conscience. [</a:t>
            </a:r>
            <a:r>
              <a:rPr lang="en-US" sz="2600" dirty="0" smtClean="0">
                <a:solidFill>
                  <a:srgbClr val="0000FF"/>
                </a:solidFill>
              </a:rPr>
              <a:t>Read Romans 2</a:t>
            </a:r>
            <a:r>
              <a:rPr lang="en-US" sz="2600" dirty="0" smtClean="0"/>
              <a:t>] Remnants of God's original law placed in Adam's heart remain with all mankind, even if this glimmer of conscience is often distorted by superstition and error.</a:t>
            </a:r>
            <a:endParaRPr lang="en-US" sz="2600" dirty="0" smtClean="0">
              <a:effectLst>
                <a:outerShdw blurRad="50800" dist="38100" algn="tr" rotWithShape="0">
                  <a:prstClr val="black">
                    <a:alpha val="40000"/>
                  </a:prstClr>
                </a:outerShdw>
              </a:effectLst>
            </a:endParaRPr>
          </a:p>
          <a:p>
            <a:pPr>
              <a:defRPr/>
            </a:pPr>
            <a:endParaRPr lang="en-US" dirty="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9917343-E56A-4E26-86B0-23FF8B3F5B5D}" type="slidenum">
              <a:rPr lang="en-US" altLang="en-US" smtClean="0"/>
              <a:pPr/>
              <a:t>29</a:t>
            </a:fld>
            <a:endParaRPr lang="en-US" altLang="en-US" smtClean="0"/>
          </a:p>
        </p:txBody>
      </p:sp>
    </p:spTree>
    <p:extLst>
      <p:ext uri="{BB962C8B-B14F-4D97-AF65-F5344CB8AC3E}">
        <p14:creationId xmlns:p14="http://schemas.microsoft.com/office/powerpoint/2010/main" val="38121576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800" smtClean="0"/>
              <a:t>For Jesus, God's laws are even more perfectly in His heart.  Yet we do not say that Jesus is under the New Covenant just because God's Laws are in his heart.  Nor should we feel compelled to say that the Church is under the New Covenant since God's laws are in our heart. </a:t>
            </a: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D81A1F8-3807-4982-98D9-F66644CE9E7F}" type="slidenum">
              <a:rPr lang="en-US" altLang="en-US" smtClean="0"/>
              <a:pPr/>
              <a:t>30</a:t>
            </a:fld>
            <a:endParaRPr lang="en-US" altLang="en-US" smtClean="0"/>
          </a:p>
        </p:txBody>
      </p:sp>
    </p:spTree>
    <p:extLst>
      <p:ext uri="{BB962C8B-B14F-4D97-AF65-F5344CB8AC3E}">
        <p14:creationId xmlns:p14="http://schemas.microsoft.com/office/powerpoint/2010/main" val="3384186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800" dirty="0" smtClean="0"/>
              <a:t>Today we would like to continue with Part 2 of</a:t>
            </a:r>
            <a:r>
              <a:rPr lang="en-US" altLang="en-US" sz="2800" baseline="0" dirty="0" smtClean="0"/>
              <a:t> our discussion begun last year on “Our Role in God’s Covenants.”  Let’s summarize what we covered in part 1.</a:t>
            </a:r>
            <a:endParaRPr lang="en-US" altLang="en-US" sz="2800" dirty="0"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67BAE43-4106-4852-BBC7-1EA3898C203A}" type="slidenum">
              <a:rPr lang="en-US" altLang="en-US" smtClean="0"/>
              <a:pPr/>
              <a:t>13</a:t>
            </a:fld>
            <a:endParaRPr lang="en-US" altLang="en-US" smtClean="0"/>
          </a:p>
        </p:txBody>
      </p:sp>
    </p:spTree>
    <p:extLst>
      <p:ext uri="{BB962C8B-B14F-4D97-AF65-F5344CB8AC3E}">
        <p14:creationId xmlns:p14="http://schemas.microsoft.com/office/powerpoint/2010/main" val="2694027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xfrm>
            <a:off x="685800" y="4400550"/>
            <a:ext cx="5611091" cy="40160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600" dirty="0" smtClean="0"/>
              <a:t>Let’s look at the New Creature’s relationship to the New Covenant as its ministers or servants.  [</a:t>
            </a:r>
            <a:r>
              <a:rPr lang="en-US" altLang="en-US" sz="2600" dirty="0" smtClean="0">
                <a:solidFill>
                  <a:srgbClr val="0000FF"/>
                </a:solidFill>
              </a:rPr>
              <a:t>Read 2 </a:t>
            </a:r>
            <a:r>
              <a:rPr lang="en-US" altLang="en-US" sz="2600" dirty="0" err="1" smtClean="0">
                <a:solidFill>
                  <a:srgbClr val="0000FF"/>
                </a:solidFill>
              </a:rPr>
              <a:t>Cor</a:t>
            </a:r>
            <a:r>
              <a:rPr lang="en-US" altLang="en-US" sz="2600" dirty="0" smtClean="0">
                <a:solidFill>
                  <a:srgbClr val="0000FF"/>
                </a:solidFill>
              </a:rPr>
              <a:t> 3:6</a:t>
            </a:r>
            <a:r>
              <a:rPr lang="en-US" altLang="en-US" sz="2600" dirty="0" smtClean="0"/>
              <a:t>]  Being servants or ministers of the New Covenant makes us teachers and representatives of that covenant to others.   We are serving the New Covenant in the same sense that Jesus served it. [</a:t>
            </a:r>
            <a:r>
              <a:rPr lang="en-US" altLang="en-US" sz="2600" dirty="0" smtClean="0">
                <a:solidFill>
                  <a:srgbClr val="FF0000"/>
                </a:solidFill>
              </a:rPr>
              <a:t>Press ENTER</a:t>
            </a:r>
            <a:r>
              <a:rPr lang="en-US" altLang="en-US" sz="2600" dirty="0" smtClean="0"/>
              <a:t>]  Let's read [</a:t>
            </a:r>
            <a:r>
              <a:rPr lang="en-US" altLang="en-US" sz="2600" dirty="0" smtClean="0">
                <a:solidFill>
                  <a:srgbClr val="0000FF"/>
                </a:solidFill>
              </a:rPr>
              <a:t>Read </a:t>
            </a:r>
            <a:r>
              <a:rPr lang="en-US" altLang="en-US" sz="2600" dirty="0" err="1" smtClean="0">
                <a:solidFill>
                  <a:srgbClr val="0000FF"/>
                </a:solidFill>
              </a:rPr>
              <a:t>Malichi</a:t>
            </a:r>
            <a:r>
              <a:rPr lang="en-US" altLang="en-US" sz="2600" dirty="0" smtClean="0">
                <a:solidFill>
                  <a:srgbClr val="0000FF"/>
                </a:solidFill>
              </a:rPr>
              <a:t> 3:1</a:t>
            </a:r>
            <a:r>
              <a:rPr lang="en-US" altLang="en-US" sz="2600" dirty="0" smtClean="0"/>
              <a:t>]</a:t>
            </a: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1BD6585-AF15-4F1F-8319-235D110E064E}" type="slidenum">
              <a:rPr lang="en-US" altLang="en-US" smtClean="0"/>
              <a:pPr/>
              <a:t>31</a:t>
            </a:fld>
            <a:endParaRPr lang="en-US" altLang="en-US" smtClean="0"/>
          </a:p>
        </p:txBody>
      </p:sp>
    </p:spTree>
    <p:extLst>
      <p:ext uri="{BB962C8B-B14F-4D97-AF65-F5344CB8AC3E}">
        <p14:creationId xmlns:p14="http://schemas.microsoft.com/office/powerpoint/2010/main" val="25902682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xfrm>
            <a:off x="685800" y="4400550"/>
            <a:ext cx="556895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400" smtClean="0"/>
              <a:t>Jesus is described as the messenger or servant of the Covenant (that is of the New Covenant) and each one of the Church now being called and chosen becomes a servant and messenger of the New Covenant.  Jesus and His body members, the Church, are ministers of the New Covenant to the world, just as Moses was the minister of the Law Covenant to Israel. </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249E802-5790-46B9-9B43-F5DB7637A9F4}" type="slidenum">
              <a:rPr lang="en-US" altLang="en-US" smtClean="0"/>
              <a:pPr/>
              <a:t>32</a:t>
            </a:fld>
            <a:endParaRPr lang="en-US" altLang="en-US" smtClean="0"/>
          </a:p>
        </p:txBody>
      </p:sp>
    </p:spTree>
    <p:extLst>
      <p:ext uri="{BB962C8B-B14F-4D97-AF65-F5344CB8AC3E}">
        <p14:creationId xmlns:p14="http://schemas.microsoft.com/office/powerpoint/2010/main" val="3546841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3200" dirty="0" smtClean="0">
                <a:solidFill>
                  <a:srgbClr val="0000FF"/>
                </a:solidFill>
              </a:rPr>
              <a:t>Read screen</a:t>
            </a: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E5C75B0-1DC8-4F91-898D-E6850F24AD6E}" type="slidenum">
              <a:rPr lang="en-US" altLang="en-US" smtClean="0"/>
              <a:pPr/>
              <a:t>33</a:t>
            </a:fld>
            <a:endParaRPr lang="en-US" altLang="en-US" smtClean="0"/>
          </a:p>
        </p:txBody>
      </p:sp>
    </p:spTree>
    <p:extLst>
      <p:ext uri="{BB962C8B-B14F-4D97-AF65-F5344CB8AC3E}">
        <p14:creationId xmlns:p14="http://schemas.microsoft.com/office/powerpoint/2010/main" val="2816560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xfrm>
            <a:off x="685799" y="4400550"/>
            <a:ext cx="5569527"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400" dirty="0" smtClean="0"/>
              <a:t>[</a:t>
            </a:r>
            <a:r>
              <a:rPr lang="en-US" altLang="en-US" sz="2400" dirty="0" smtClean="0">
                <a:solidFill>
                  <a:srgbClr val="0000FF"/>
                </a:solidFill>
              </a:rPr>
              <a:t>Read screen</a:t>
            </a:r>
            <a:r>
              <a:rPr lang="en-US" altLang="en-US" sz="2400" dirty="0" smtClean="0"/>
              <a:t>] Ex.34:29-35 tells us that after the LORD had spoken to him, Moses would come down from Mount Sinai with his face shining and would relay God's message to the people of Israel.  2 </a:t>
            </a:r>
            <a:r>
              <a:rPr lang="en-US" altLang="en-US" sz="2400" dirty="0" err="1" smtClean="0"/>
              <a:t>Cor</a:t>
            </a:r>
            <a:r>
              <a:rPr lang="en-US" altLang="en-US" sz="2400" dirty="0" smtClean="0"/>
              <a:t> 3:13 shows us that after speaking to the people, Moses would cover his face with a veil so that they would not see his fading glory. </a:t>
            </a: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8764ECD-FB70-49E5-86B5-AACE5A971947}" type="slidenum">
              <a:rPr lang="en-US" altLang="en-US" smtClean="0"/>
              <a:pPr/>
              <a:t>34</a:t>
            </a:fld>
            <a:endParaRPr lang="en-US" altLang="en-US" smtClean="0"/>
          </a:p>
        </p:txBody>
      </p:sp>
    </p:spTree>
    <p:extLst>
      <p:ext uri="{BB962C8B-B14F-4D97-AF65-F5344CB8AC3E}">
        <p14:creationId xmlns:p14="http://schemas.microsoft.com/office/powerpoint/2010/main" val="705400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800" dirty="0" smtClean="0"/>
              <a:t>[</a:t>
            </a:r>
            <a:r>
              <a:rPr lang="en-US" altLang="en-US" sz="2800" dirty="0" smtClean="0">
                <a:solidFill>
                  <a:srgbClr val="0000FF"/>
                </a:solidFill>
              </a:rPr>
              <a:t>Read 2 </a:t>
            </a:r>
            <a:r>
              <a:rPr lang="en-US" altLang="en-US" sz="2800" dirty="0" err="1" smtClean="0">
                <a:solidFill>
                  <a:srgbClr val="0000FF"/>
                </a:solidFill>
              </a:rPr>
              <a:t>Cor</a:t>
            </a:r>
            <a:r>
              <a:rPr lang="en-US" altLang="en-US" sz="2800" dirty="0" smtClean="0">
                <a:solidFill>
                  <a:srgbClr val="0000FF"/>
                </a:solidFill>
              </a:rPr>
              <a:t> 3:18</a:t>
            </a:r>
            <a:r>
              <a:rPr lang="en-US" altLang="en-US" sz="2800" dirty="0" smtClean="0"/>
              <a:t>] Just as when on Mount Sinai Moses beheld the glory of the Lord and his face shone, so we through the scriptures behold the glory of the LORD and reflect his character in our Christian walk. </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9A58A8A-A98F-47E2-B433-80B5BCD082CD}" type="slidenum">
              <a:rPr lang="en-US" altLang="en-US" smtClean="0"/>
              <a:pPr/>
              <a:t>35</a:t>
            </a:fld>
            <a:endParaRPr lang="en-US" altLang="en-US" smtClean="0"/>
          </a:p>
        </p:txBody>
      </p:sp>
    </p:spTree>
    <p:extLst>
      <p:ext uri="{BB962C8B-B14F-4D97-AF65-F5344CB8AC3E}">
        <p14:creationId xmlns:p14="http://schemas.microsoft.com/office/powerpoint/2010/main" val="14367681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xfrm>
            <a:off x="685800" y="4400550"/>
            <a:ext cx="5580063"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800" dirty="0" smtClean="0"/>
              <a:t>Moses went up and down from the mountain to relay God's message to the people in his role as the Mediator of the Law Covenant.  So in the kingdom, as a part of the Mediator of the New Covenant…</a:t>
            </a: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0499F47-44F2-4F6A-BD1F-4621C6A97C5F}" type="slidenum">
              <a:rPr lang="en-US" altLang="en-US" smtClean="0"/>
              <a:pPr/>
              <a:t>36</a:t>
            </a:fld>
            <a:endParaRPr lang="en-US" altLang="en-US" smtClean="0"/>
          </a:p>
        </p:txBody>
      </p:sp>
    </p:spTree>
    <p:extLst>
      <p:ext uri="{BB962C8B-B14F-4D97-AF65-F5344CB8AC3E}">
        <p14:creationId xmlns:p14="http://schemas.microsoft.com/office/powerpoint/2010/main" val="21282396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xfrm>
            <a:off x="685800" y="4400550"/>
            <a:ext cx="5580063"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800" dirty="0" smtClean="0"/>
              <a:t>…the Church will descend from Mount Zion [the heavenly phase of God’s kingdom] and relay God's message to the people of the world.  Yet if the passage says that we are NOW ministers of the New Covenant, why then are we applying this work to the future?</a:t>
            </a: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0499F47-44F2-4F6A-BD1F-4621C6A97C5F}" type="slidenum">
              <a:rPr lang="en-US" altLang="en-US" smtClean="0"/>
              <a:pPr/>
              <a:t>37</a:t>
            </a:fld>
            <a:endParaRPr lang="en-US" altLang="en-US" smtClean="0"/>
          </a:p>
        </p:txBody>
      </p:sp>
    </p:spTree>
    <p:extLst>
      <p:ext uri="{BB962C8B-B14F-4D97-AF65-F5344CB8AC3E}">
        <p14:creationId xmlns:p14="http://schemas.microsoft.com/office/powerpoint/2010/main" val="33764645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xfrm>
            <a:off x="685800" y="4400550"/>
            <a:ext cx="5600700" cy="3662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800" smtClean="0"/>
              <a:t>Actually the work is both now and in the future.  Notice how verse 18 says that we are "being transformed."  Through our work now of ministering and teaching the kingdom to others we are being transformed or prepared for our future work as mediators of the New Covenant.  </a:t>
            </a: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F295B15-CDD5-4983-B715-49AE6CDBA7B5}" type="slidenum">
              <a:rPr lang="en-US" altLang="en-US" smtClean="0"/>
              <a:pPr/>
              <a:t>38</a:t>
            </a:fld>
            <a:endParaRPr lang="en-US" altLang="en-US" smtClean="0"/>
          </a:p>
        </p:txBody>
      </p:sp>
    </p:spTree>
    <p:extLst>
      <p:ext uri="{BB962C8B-B14F-4D97-AF65-F5344CB8AC3E}">
        <p14:creationId xmlns:p14="http://schemas.microsoft.com/office/powerpoint/2010/main" val="5153218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400" dirty="0" smtClean="0"/>
              <a:t>Before the Law Covenant was ever ratified (Ex. 24), Moses had already gone up and down the mount to relay God's words to the people.  So even now, before the New Covenant has been fully ratified, we, as ministers of the New Covenant are relaying God's message to the people, but we will do so in a much more effective way and on a grander scale in God’s kingdom. </a:t>
            </a:r>
          </a:p>
          <a:p>
            <a:endParaRPr lang="en-US" altLang="en-US" dirty="0"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270D15D-3BCA-4E13-A42C-195C54C3E522}" type="slidenum">
              <a:rPr lang="en-US" altLang="en-US" smtClean="0"/>
              <a:pPr/>
              <a:t>39</a:t>
            </a:fld>
            <a:endParaRPr lang="en-US" altLang="en-US" smtClean="0"/>
          </a:p>
        </p:txBody>
      </p:sp>
    </p:spTree>
    <p:extLst>
      <p:ext uri="{BB962C8B-B14F-4D97-AF65-F5344CB8AC3E}">
        <p14:creationId xmlns:p14="http://schemas.microsoft.com/office/powerpoint/2010/main" val="40488704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xfrm>
            <a:off x="685800" y="4400550"/>
            <a:ext cx="5621482" cy="368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800" dirty="0" smtClean="0"/>
              <a:t>[</a:t>
            </a:r>
            <a:r>
              <a:rPr lang="en-US" altLang="en-US" sz="2800" dirty="0" smtClean="0">
                <a:solidFill>
                  <a:srgbClr val="0000FF"/>
                </a:solidFill>
              </a:rPr>
              <a:t>Read question</a:t>
            </a:r>
            <a:r>
              <a:rPr lang="en-US" altLang="en-US" sz="2800" dirty="0" smtClean="0"/>
              <a:t>] For the answer, let’s start by reading Hebrews 9:15. To understand this verse we need pull in other Bible verses that reveal what Paul means. </a:t>
            </a:r>
            <a:r>
              <a:rPr lang="en-US" altLang="en-US" sz="2800" dirty="0"/>
              <a:t>We have added some explanatory comments in gray font. [</a:t>
            </a:r>
            <a:r>
              <a:rPr lang="en-US" altLang="en-US" sz="2800" dirty="0" smtClean="0">
                <a:solidFill>
                  <a:srgbClr val="0000FF"/>
                </a:solidFill>
              </a:rPr>
              <a:t>read </a:t>
            </a:r>
            <a:r>
              <a:rPr lang="en-US" altLang="en-US" sz="2800" dirty="0" err="1" smtClean="0">
                <a:solidFill>
                  <a:srgbClr val="0000FF"/>
                </a:solidFill>
              </a:rPr>
              <a:t>Heb</a:t>
            </a:r>
            <a:r>
              <a:rPr lang="en-US" altLang="en-US" sz="2800" dirty="0" smtClean="0">
                <a:solidFill>
                  <a:srgbClr val="0000FF"/>
                </a:solidFill>
              </a:rPr>
              <a:t> 9:15</a:t>
            </a:r>
            <a:r>
              <a:rPr lang="en-US" altLang="en-US" sz="2800" dirty="0" smtClean="0"/>
              <a:t>]</a:t>
            </a:r>
          </a:p>
          <a:p>
            <a:endParaRPr lang="en-US" altLang="en-US" dirty="0" smtClean="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A17A3B0-C59A-4E3E-8015-51DEB5139906}" type="slidenum">
              <a:rPr lang="en-US" altLang="en-US" smtClean="0"/>
              <a:pPr/>
              <a:t>40</a:t>
            </a:fld>
            <a:endParaRPr lang="en-US" altLang="en-US" smtClean="0"/>
          </a:p>
        </p:txBody>
      </p:sp>
    </p:spTree>
    <p:extLst>
      <p:ext uri="{BB962C8B-B14F-4D97-AF65-F5344CB8AC3E}">
        <p14:creationId xmlns:p14="http://schemas.microsoft.com/office/powerpoint/2010/main" val="941171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3200" dirty="0" smtClean="0"/>
          </a:p>
        </p:txBody>
      </p:sp>
      <p:sp>
        <p:nvSpPr>
          <p:cNvPr id="172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DC1F943-4843-4F44-9434-F38C6CDC89FA}" type="slidenum">
              <a:rPr lang="en-US" altLang="en-US" smtClean="0">
                <a:solidFill>
                  <a:prstClr val="black"/>
                </a:solidFill>
              </a:rPr>
              <a:pPr/>
              <a:t>14</a:t>
            </a:fld>
            <a:endParaRPr lang="en-US" altLang="en-US" smtClean="0">
              <a:solidFill>
                <a:prstClr val="black"/>
              </a:solidFill>
            </a:endParaRPr>
          </a:p>
        </p:txBody>
      </p:sp>
    </p:spTree>
    <p:extLst>
      <p:ext uri="{BB962C8B-B14F-4D97-AF65-F5344CB8AC3E}">
        <p14:creationId xmlns:p14="http://schemas.microsoft.com/office/powerpoint/2010/main" val="7725002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xfrm>
            <a:off x="685800" y="4400550"/>
            <a:ext cx="5641975" cy="4151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200" smtClean="0"/>
              <a:t>In other words, Jesus is the mediator of the New Covenant for the purpose fulfilling the Abrahamic promise (our eternal inheritance) by blessing Israel and all mankind under the New Covenant (with the participation of His body members, the spiritual seed).  Before there was any hope that the New Covenant would bless Israel, Jesus had to first redeem Israel from the curse of the Law. (Gal 3:13). </a:t>
            </a:r>
            <a:r>
              <a:rPr lang="en-US" altLang="en-US" sz="2200" b="1" smtClean="0"/>
              <a:t>How do we know that the “the eternal inheritance” of Heb 9:15 is referring to the work of the heavenly seed, the bride of Christ? </a:t>
            </a:r>
            <a:endParaRPr lang="en-US" altLang="en-US" sz="2200" smtClean="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141AD2A-134B-437F-88AC-41503ABD8EB1}" type="slidenum">
              <a:rPr lang="en-US" altLang="en-US" smtClean="0"/>
              <a:pPr/>
              <a:t>41</a:t>
            </a:fld>
            <a:endParaRPr lang="en-US" altLang="en-US" smtClean="0"/>
          </a:p>
        </p:txBody>
      </p:sp>
    </p:spTree>
    <p:extLst>
      <p:ext uri="{BB962C8B-B14F-4D97-AF65-F5344CB8AC3E}">
        <p14:creationId xmlns:p14="http://schemas.microsoft.com/office/powerpoint/2010/main" val="33335041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xfrm>
            <a:off x="685800" y="4400550"/>
            <a:ext cx="5559425" cy="414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200" dirty="0" smtClean="0"/>
              <a:t>[</a:t>
            </a:r>
            <a:r>
              <a:rPr lang="en-US" altLang="en-US" sz="2200" dirty="0" smtClean="0">
                <a:solidFill>
                  <a:srgbClr val="0000FF"/>
                </a:solidFill>
              </a:rPr>
              <a:t>Read </a:t>
            </a:r>
            <a:r>
              <a:rPr lang="en-US" altLang="en-US" sz="2200" dirty="0" err="1" smtClean="0">
                <a:solidFill>
                  <a:srgbClr val="0000FF"/>
                </a:solidFill>
              </a:rPr>
              <a:t>Heb</a:t>
            </a:r>
            <a:r>
              <a:rPr lang="en-US" altLang="en-US" sz="2200" dirty="0" smtClean="0">
                <a:solidFill>
                  <a:srgbClr val="0000FF"/>
                </a:solidFill>
              </a:rPr>
              <a:t> 6</a:t>
            </a:r>
            <a:r>
              <a:rPr lang="en-US" altLang="en-US" sz="2200" dirty="0" smtClean="0"/>
              <a:t>] The "eternal inheritance“ of </a:t>
            </a:r>
            <a:r>
              <a:rPr lang="en-US" altLang="en-US" sz="2200" dirty="0" err="1" smtClean="0"/>
              <a:t>Heb</a:t>
            </a:r>
            <a:r>
              <a:rPr lang="en-US" altLang="en-US" sz="2200" dirty="0" smtClean="0"/>
              <a:t> 9:15 is this promise to be part of the spiritual seed of Abraham.   Our membership in Christ's body makes us heirs of the Abrahamic promise (vs 17) and of the hope (vs 18) of following our High Priest Jesus through the Veil (vs 19) to share in the work of the priesthood.   The word "forerunner" (vs 20) means that we are following after Jesus, into the Most Holy into the "Presence behind the veil," that is the presence of God himself, as represented by the shekinah light emanating from the ark. </a:t>
            </a: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A1E2E59-F809-4156-9B70-D568FFB718E2}" type="slidenum">
              <a:rPr lang="en-US" altLang="en-US" smtClean="0"/>
              <a:pPr/>
              <a:t>42</a:t>
            </a:fld>
            <a:endParaRPr lang="en-US" altLang="en-US" smtClean="0"/>
          </a:p>
        </p:txBody>
      </p:sp>
    </p:spTree>
    <p:extLst>
      <p:ext uri="{BB962C8B-B14F-4D97-AF65-F5344CB8AC3E}">
        <p14:creationId xmlns:p14="http://schemas.microsoft.com/office/powerpoint/2010/main" val="26472799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xfrm>
            <a:off x="685800" y="4400550"/>
            <a:ext cx="5589588" cy="4046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600" dirty="0" err="1" smtClean="0"/>
              <a:t>Heb</a:t>
            </a:r>
            <a:r>
              <a:rPr lang="en-US" altLang="en-US" sz="2600" dirty="0" smtClean="0"/>
              <a:t> 9:14 speaks of God cleansing our conscience “to SERVE the living God.”  [</a:t>
            </a:r>
            <a:r>
              <a:rPr lang="en-US" altLang="en-US" sz="2600" dirty="0" smtClean="0">
                <a:solidFill>
                  <a:srgbClr val="0000FF"/>
                </a:solidFill>
              </a:rPr>
              <a:t>Read </a:t>
            </a:r>
            <a:r>
              <a:rPr lang="en-US" altLang="en-US" sz="2600" dirty="0" err="1" smtClean="0">
                <a:solidFill>
                  <a:srgbClr val="0000FF"/>
                </a:solidFill>
              </a:rPr>
              <a:t>Heb</a:t>
            </a:r>
            <a:r>
              <a:rPr lang="en-US" altLang="en-US" sz="2600" dirty="0" smtClean="0">
                <a:solidFill>
                  <a:srgbClr val="0000FF"/>
                </a:solidFill>
              </a:rPr>
              <a:t> 9:14</a:t>
            </a:r>
            <a:r>
              <a:rPr lang="en-US" altLang="en-US" sz="2600" dirty="0" smtClean="0"/>
              <a:t>] This word “serve” is from Strong’s 3000 and in the book of Hebrews refers to the service of the priests in the tabernacle.  This relates to their future role as the spiritual seed of the Abrahamic Covenant, who receive the “eternal inheritance” (vs 15) of SERVING in the heavenly priesthood.   </a:t>
            </a: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586B355-E58E-472A-994B-A62F5AB19DCA}" type="slidenum">
              <a:rPr lang="en-US" altLang="en-US" smtClean="0"/>
              <a:pPr/>
              <a:t>43</a:t>
            </a:fld>
            <a:endParaRPr lang="en-US" altLang="en-US" smtClean="0"/>
          </a:p>
        </p:txBody>
      </p:sp>
    </p:spTree>
    <p:extLst>
      <p:ext uri="{BB962C8B-B14F-4D97-AF65-F5344CB8AC3E}">
        <p14:creationId xmlns:p14="http://schemas.microsoft.com/office/powerpoint/2010/main" val="8726465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xfrm>
            <a:off x="685800" y="4400550"/>
            <a:ext cx="5589588" cy="4046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600" dirty="0" smtClean="0"/>
              <a:t>So then, Jesus is the mediator of the new covenant the new covenant so that we (the New Creation) can receive the Abrahamic promise of the Eternal Inheritance of being part of the future mediator and priesthood to bless mankind in the kingdom under that New Covenant.</a:t>
            </a: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586B355-E58E-472A-994B-A62F5AB19DCA}" type="slidenum">
              <a:rPr lang="en-US" altLang="en-US" smtClean="0"/>
              <a:pPr/>
              <a:t>44</a:t>
            </a:fld>
            <a:endParaRPr lang="en-US" altLang="en-US" smtClean="0"/>
          </a:p>
        </p:txBody>
      </p:sp>
    </p:spTree>
    <p:extLst>
      <p:ext uri="{BB962C8B-B14F-4D97-AF65-F5344CB8AC3E}">
        <p14:creationId xmlns:p14="http://schemas.microsoft.com/office/powerpoint/2010/main" val="20009109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xfrm>
            <a:off x="561109" y="4400550"/>
            <a:ext cx="5777346" cy="391217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sz="2800" dirty="0" smtClean="0"/>
              <a:t>[</a:t>
            </a:r>
            <a:r>
              <a:rPr lang="en-CA" altLang="en-US" sz="2800" dirty="0" smtClean="0">
                <a:solidFill>
                  <a:srgbClr val="0000FF"/>
                </a:solidFill>
              </a:rPr>
              <a:t>Read question</a:t>
            </a:r>
            <a:r>
              <a:rPr lang="en-CA" altLang="en-US" sz="2800" dirty="0" smtClean="0"/>
              <a:t>] For the answer, let’s look at Hebrews chapter 10.  First, verses 1-4 </a:t>
            </a:r>
            <a:r>
              <a:rPr lang="en-US" altLang="en-US" sz="2800" dirty="0" smtClean="0"/>
              <a:t>explain that the law of Moses could not perfect the character &amp; conscience of sinners; otherwise Israel’s sin-offering would not have needed to be offered every year. [</a:t>
            </a:r>
            <a:r>
              <a:rPr lang="en-US" altLang="en-US" sz="2800" dirty="0" smtClean="0">
                <a:solidFill>
                  <a:srgbClr val="FF0000"/>
                </a:solidFill>
              </a:rPr>
              <a:t>press ENTER</a:t>
            </a:r>
            <a:r>
              <a:rPr lang="en-US" altLang="en-US" sz="2800" dirty="0" smtClean="0"/>
              <a:t>, </a:t>
            </a:r>
            <a:r>
              <a:rPr lang="en-US" altLang="en-US" sz="2800" dirty="0" smtClean="0">
                <a:solidFill>
                  <a:srgbClr val="0000FF"/>
                </a:solidFill>
              </a:rPr>
              <a:t>Read </a:t>
            </a:r>
            <a:r>
              <a:rPr lang="en-US" altLang="en-US" sz="2800" dirty="0" err="1" smtClean="0">
                <a:solidFill>
                  <a:srgbClr val="0000FF"/>
                </a:solidFill>
              </a:rPr>
              <a:t>Heb</a:t>
            </a:r>
            <a:r>
              <a:rPr lang="en-US" altLang="en-US" sz="2800" dirty="0" smtClean="0">
                <a:solidFill>
                  <a:srgbClr val="0000FF"/>
                </a:solidFill>
              </a:rPr>
              <a:t> 10:8-9</a:t>
            </a:r>
            <a:r>
              <a:rPr lang="en-US" altLang="en-US" sz="2800" dirty="0" smtClean="0"/>
              <a:t>].  Jesus is the solution. He can remove sins.</a:t>
            </a:r>
          </a:p>
        </p:txBody>
      </p:sp>
    </p:spTree>
    <p:extLst>
      <p:ext uri="{BB962C8B-B14F-4D97-AF65-F5344CB8AC3E}">
        <p14:creationId xmlns:p14="http://schemas.microsoft.com/office/powerpoint/2010/main" val="32522359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685800" y="4400550"/>
            <a:ext cx="5579918" cy="4089400"/>
          </a:xfrm>
        </p:spPr>
        <p:txBody>
          <a:bodyPr/>
          <a:lstStyle/>
          <a:p>
            <a:pPr>
              <a:defRPr/>
            </a:pPr>
            <a:r>
              <a:rPr lang="en-US" sz="2400" dirty="0" smtClean="0"/>
              <a:t>As the antitypical Bullock Jesus says, “I have come to do your WILL.).  In vs 9, The SECOND (Christ &amp; Church) replaces the FIRST (Bullock &amp; Goat).   [</a:t>
            </a:r>
            <a:r>
              <a:rPr lang="en-US" sz="2400" dirty="0" smtClean="0">
                <a:solidFill>
                  <a:srgbClr val="FF0000"/>
                </a:solidFill>
              </a:rPr>
              <a:t>press ENTER</a:t>
            </a:r>
            <a:r>
              <a:rPr lang="en-US" sz="2400" dirty="0" smtClean="0"/>
              <a:t>, </a:t>
            </a:r>
            <a:r>
              <a:rPr lang="en-US" sz="2400" dirty="0" smtClean="0">
                <a:solidFill>
                  <a:srgbClr val="0000FF"/>
                </a:solidFill>
              </a:rPr>
              <a:t>read </a:t>
            </a:r>
            <a:r>
              <a:rPr lang="en-US" sz="2400" dirty="0" err="1" smtClean="0">
                <a:solidFill>
                  <a:srgbClr val="0000FF"/>
                </a:solidFill>
              </a:rPr>
              <a:t>Heb</a:t>
            </a:r>
            <a:r>
              <a:rPr lang="en-US" sz="2400" dirty="0" smtClean="0">
                <a:solidFill>
                  <a:srgbClr val="0000FF"/>
                </a:solidFill>
              </a:rPr>
              <a:t> 10:10</a:t>
            </a:r>
            <a:r>
              <a:rPr lang="en-US" sz="2400" dirty="0" smtClean="0"/>
              <a:t>] “</a:t>
            </a:r>
            <a:r>
              <a:rPr lang="en-US" sz="2400" b="1" dirty="0" smtClean="0"/>
              <a:t>By this WILL</a:t>
            </a:r>
            <a:r>
              <a:rPr lang="en-US" sz="2400" dirty="0" smtClean="0"/>
              <a:t>” means that the church joins with Jesus in sacrifice as part of one SANCTIFIED body of the Christ.  As the antitypical goat, the church says together with Christ “I come to do they WILL.” This principle of the joint sacrifice is established early in the book of Hebrews.</a:t>
            </a:r>
            <a:endParaRPr lang="en-US" sz="2400" dirty="0" smtClean="0">
              <a:effectLst>
                <a:outerShdw blurRad="50800" dist="38100" algn="tr" rotWithShape="0">
                  <a:prstClr val="black">
                    <a:alpha val="40000"/>
                  </a:prstClr>
                </a:outerShdw>
              </a:effectLst>
            </a:endParaRPr>
          </a:p>
          <a:p>
            <a:pPr>
              <a:defRPr/>
            </a:pPr>
            <a:endParaRPr lang="en-US" dirty="0" smtClean="0"/>
          </a:p>
          <a:p>
            <a:pPr>
              <a:defRPr/>
            </a:pPr>
            <a:endParaRPr lang="en-US" dirty="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8EA3BC2-69FD-4B3F-B337-2FC4E01A05D3}" type="slidenum">
              <a:rPr lang="en-US" altLang="en-US" smtClean="0"/>
              <a:pPr/>
              <a:t>46</a:t>
            </a:fld>
            <a:endParaRPr lang="en-US" altLang="en-US" smtClean="0"/>
          </a:p>
        </p:txBody>
      </p:sp>
    </p:spTree>
    <p:extLst>
      <p:ext uri="{BB962C8B-B14F-4D97-AF65-F5344CB8AC3E}">
        <p14:creationId xmlns:p14="http://schemas.microsoft.com/office/powerpoint/2010/main" val="36858124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800" dirty="0" smtClean="0"/>
              <a:t>[</a:t>
            </a:r>
            <a:r>
              <a:rPr lang="en-US" altLang="en-US" sz="2800" dirty="0" smtClean="0">
                <a:solidFill>
                  <a:srgbClr val="0000FF"/>
                </a:solidFill>
              </a:rPr>
              <a:t>Read </a:t>
            </a:r>
            <a:r>
              <a:rPr lang="en-US" altLang="en-US" sz="2800" dirty="0" err="1" smtClean="0">
                <a:solidFill>
                  <a:srgbClr val="0000FF"/>
                </a:solidFill>
              </a:rPr>
              <a:t>Heb</a:t>
            </a:r>
            <a:r>
              <a:rPr lang="en-US" altLang="en-US" sz="2800" dirty="0" smtClean="0">
                <a:solidFill>
                  <a:srgbClr val="0000FF"/>
                </a:solidFill>
              </a:rPr>
              <a:t> 2:11</a:t>
            </a:r>
            <a:r>
              <a:rPr lang="en-US" altLang="en-US" sz="2800" dirty="0" smtClean="0"/>
              <a:t>] “Father” is in italics and is added by the confused translators. </a:t>
            </a: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3C30BA9-22E1-4104-B661-6AF23CB14B67}" type="slidenum">
              <a:rPr lang="en-US" altLang="en-US" smtClean="0"/>
              <a:pPr/>
              <a:t>47</a:t>
            </a:fld>
            <a:endParaRPr lang="en-US" altLang="en-US" smtClean="0"/>
          </a:p>
        </p:txBody>
      </p:sp>
    </p:spTree>
    <p:extLst>
      <p:ext uri="{BB962C8B-B14F-4D97-AF65-F5344CB8AC3E}">
        <p14:creationId xmlns:p14="http://schemas.microsoft.com/office/powerpoint/2010/main" val="5129498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600" dirty="0" smtClean="0"/>
              <a:t>The text should read “are all of one.”  Yes, the church is offered up together as part of THE CHRIST, head and body.  We are “all of one,” that is all of one body.  [</a:t>
            </a:r>
            <a:r>
              <a:rPr lang="en-US" altLang="en-US" sz="2600" dirty="0" smtClean="0">
                <a:solidFill>
                  <a:srgbClr val="FF0000"/>
                </a:solidFill>
              </a:rPr>
              <a:t>press ENTER</a:t>
            </a:r>
            <a:r>
              <a:rPr lang="en-US" altLang="en-US" sz="2600" dirty="0" smtClean="0"/>
              <a:t>]  We all say together “I have come to do your will oh God” [</a:t>
            </a:r>
            <a:r>
              <a:rPr lang="en-US" altLang="en-US" sz="2600" dirty="0" smtClean="0">
                <a:solidFill>
                  <a:srgbClr val="FF0000"/>
                </a:solidFill>
              </a:rPr>
              <a:t>press ENTER</a:t>
            </a:r>
            <a:r>
              <a:rPr lang="en-US" altLang="en-US" sz="2600" dirty="0" smtClean="0"/>
              <a:t>] to present our bodies in sacrifice (Rm 12:1), which SANCTIFIES our character to be holy. </a:t>
            </a: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118BAEF-BD70-48DE-8C41-277F960057DB}" type="slidenum">
              <a:rPr lang="en-US" altLang="en-US" smtClean="0"/>
              <a:pPr/>
              <a:t>48</a:t>
            </a:fld>
            <a:endParaRPr lang="en-US" altLang="en-US" smtClean="0"/>
          </a:p>
        </p:txBody>
      </p:sp>
    </p:spTree>
    <p:extLst>
      <p:ext uri="{BB962C8B-B14F-4D97-AF65-F5344CB8AC3E}">
        <p14:creationId xmlns:p14="http://schemas.microsoft.com/office/powerpoint/2010/main" val="25022689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xfrm>
            <a:off x="685800" y="4400550"/>
            <a:ext cx="5486400" cy="3735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200" dirty="0" smtClean="0"/>
              <a:t>The “bodies” of Romans 12:1 can NOT be ONLY Jesus, since His “offering” of Himself alone SANCTIFIED only himself, (even though His offering of Himself alone JUSTIFIED the Church -- justification is not the point here).  Hebrews 2:11 is NOT talking about JUSTIFICATION.  If it were, then it would be true that Jesus offering “JUSTIFIES” us.  But the text is referring to “SANCTIFICATION.”  Jesus sacrifice of Himself alone does NOT SANCTIFY the Church.</a:t>
            </a: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7F60CA3-5C8A-42E6-A0BF-C09E06A3D8C7}" type="slidenum">
              <a:rPr lang="en-US" altLang="en-US" smtClean="0"/>
              <a:pPr/>
              <a:t>49</a:t>
            </a:fld>
            <a:endParaRPr lang="en-US" altLang="en-US" smtClean="0"/>
          </a:p>
        </p:txBody>
      </p:sp>
    </p:spTree>
    <p:extLst>
      <p:ext uri="{BB962C8B-B14F-4D97-AF65-F5344CB8AC3E}">
        <p14:creationId xmlns:p14="http://schemas.microsoft.com/office/powerpoint/2010/main" val="24798451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600" dirty="0" smtClean="0"/>
              <a:t>Rather, the joint offering (including the offering of the Church) SANCTIFIES the Church.  [</a:t>
            </a:r>
            <a:r>
              <a:rPr lang="en-US" altLang="en-US" sz="2600" dirty="0" smtClean="0">
                <a:solidFill>
                  <a:srgbClr val="0000FF"/>
                </a:solidFill>
              </a:rPr>
              <a:t>Read </a:t>
            </a:r>
            <a:r>
              <a:rPr lang="en-US" altLang="en-US" sz="2600" dirty="0" err="1" smtClean="0">
                <a:solidFill>
                  <a:srgbClr val="0000FF"/>
                </a:solidFill>
              </a:rPr>
              <a:t>Heb</a:t>
            </a:r>
            <a:r>
              <a:rPr lang="en-US" altLang="en-US" sz="2600" dirty="0" smtClean="0">
                <a:solidFill>
                  <a:srgbClr val="0000FF"/>
                </a:solidFill>
              </a:rPr>
              <a:t> 10:14</a:t>
            </a:r>
            <a:r>
              <a:rPr lang="en-US" altLang="en-US" sz="2600" dirty="0" smtClean="0"/>
              <a:t>] This one joint offering (of Christ and the Church) PERFECTS our CHARACTER and SANCTIFIES the Church, just as Jesus character was perfected through his own sufferings (</a:t>
            </a:r>
            <a:r>
              <a:rPr lang="en-US" altLang="en-US" sz="2600" dirty="0" err="1" smtClean="0"/>
              <a:t>Heb</a:t>
            </a:r>
            <a:r>
              <a:rPr lang="en-US" altLang="en-US" sz="2600" dirty="0" smtClean="0"/>
              <a:t> 2:10; 5:8, 9)]</a:t>
            </a: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E92663C-16A8-40B8-8110-7906E3AD99E8}" type="slidenum">
              <a:rPr lang="en-US" altLang="en-US" smtClean="0"/>
              <a:pPr/>
              <a:t>50</a:t>
            </a:fld>
            <a:endParaRPr lang="en-US" altLang="en-US" smtClean="0"/>
          </a:p>
        </p:txBody>
      </p:sp>
    </p:spTree>
    <p:extLst>
      <p:ext uri="{BB962C8B-B14F-4D97-AF65-F5344CB8AC3E}">
        <p14:creationId xmlns:p14="http://schemas.microsoft.com/office/powerpoint/2010/main" val="1112033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3200" dirty="0" smtClean="0"/>
          </a:p>
        </p:txBody>
      </p:sp>
      <p:sp>
        <p:nvSpPr>
          <p:cNvPr id="172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DC1F943-4843-4F44-9434-F38C6CDC89FA}" type="slidenum">
              <a:rPr lang="en-US" altLang="en-US" smtClean="0">
                <a:solidFill>
                  <a:prstClr val="black"/>
                </a:solidFill>
              </a:rPr>
              <a:pPr/>
              <a:t>15</a:t>
            </a:fld>
            <a:endParaRPr lang="en-US" altLang="en-US" smtClean="0">
              <a:solidFill>
                <a:prstClr val="black"/>
              </a:solidFill>
            </a:endParaRPr>
          </a:p>
        </p:txBody>
      </p:sp>
    </p:spTree>
    <p:extLst>
      <p:ext uri="{BB962C8B-B14F-4D97-AF65-F5344CB8AC3E}">
        <p14:creationId xmlns:p14="http://schemas.microsoft.com/office/powerpoint/2010/main" val="39183360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xfrm>
            <a:off x="685800" y="4400550"/>
            <a:ext cx="5589588" cy="398491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200" dirty="0" smtClean="0"/>
              <a:t>[</a:t>
            </a:r>
            <a:r>
              <a:rPr lang="en-US" altLang="en-US" sz="2200" dirty="0" smtClean="0">
                <a:solidFill>
                  <a:srgbClr val="0000FF"/>
                </a:solidFill>
              </a:rPr>
              <a:t>Read Question and </a:t>
            </a:r>
            <a:r>
              <a:rPr lang="en-US" altLang="en-US" sz="2200" dirty="0" err="1" smtClean="0">
                <a:solidFill>
                  <a:srgbClr val="0000FF"/>
                </a:solidFill>
              </a:rPr>
              <a:t>Heb</a:t>
            </a:r>
            <a:r>
              <a:rPr lang="en-US" altLang="en-US" sz="2200" dirty="0" smtClean="0">
                <a:solidFill>
                  <a:srgbClr val="0000FF"/>
                </a:solidFill>
              </a:rPr>
              <a:t> 8:1, 7-8</a:t>
            </a:r>
            <a:r>
              <a:rPr lang="en-US" altLang="en-US" sz="2200" dirty="0" smtClean="0"/>
              <a:t>]  In </a:t>
            </a:r>
            <a:r>
              <a:rPr lang="en-US" altLang="en-US" sz="2200" dirty="0" err="1" smtClean="0"/>
              <a:t>Heb</a:t>
            </a:r>
            <a:r>
              <a:rPr lang="en-US" altLang="en-US" sz="2200" dirty="0" smtClean="0"/>
              <a:t> 8:1, Paul says that the main point is that Jesus is our high priest.  In contrast in verse 8 God found “fault with them,” the Levitical priesthood.  God is replacing the Levitical priesthood with a new (Melchizedek) priesthood (Jesus and the Church).  [</a:t>
            </a:r>
            <a:r>
              <a:rPr lang="en-US" altLang="en-US" sz="2200" dirty="0" smtClean="0">
                <a:solidFill>
                  <a:srgbClr val="FF0000"/>
                </a:solidFill>
              </a:rPr>
              <a:t>press ENTER</a:t>
            </a:r>
            <a:r>
              <a:rPr lang="en-US" altLang="en-US" sz="2200" dirty="0" smtClean="0"/>
              <a:t>, </a:t>
            </a:r>
            <a:r>
              <a:rPr lang="en-US" altLang="en-US" sz="2200" dirty="0" smtClean="0">
                <a:solidFill>
                  <a:srgbClr val="0000FF"/>
                </a:solidFill>
              </a:rPr>
              <a:t>read </a:t>
            </a:r>
            <a:r>
              <a:rPr lang="en-US" altLang="en-US" sz="2200" dirty="0" err="1" smtClean="0">
                <a:solidFill>
                  <a:srgbClr val="0000FF"/>
                </a:solidFill>
              </a:rPr>
              <a:t>Heb</a:t>
            </a:r>
            <a:r>
              <a:rPr lang="en-US" altLang="en-US" sz="2200" dirty="0" smtClean="0">
                <a:solidFill>
                  <a:srgbClr val="0000FF"/>
                </a:solidFill>
              </a:rPr>
              <a:t> 7:11</a:t>
            </a:r>
            <a:r>
              <a:rPr lang="en-US" altLang="en-US" sz="2200" dirty="0" smtClean="0"/>
              <a:t>] Hebrews 7:11 shows that Jesus’ Priesthood was necessary because the Levitical priesthood could not bring perfection.  Hence, God found fault with that priesthood. </a:t>
            </a: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1B763F-2329-43ED-9827-8FDFDAA036AE}" type="slidenum">
              <a:rPr lang="en-US" altLang="en-US" smtClean="0"/>
              <a:pPr/>
              <a:t>51</a:t>
            </a:fld>
            <a:endParaRPr lang="en-US" altLang="en-US" smtClean="0"/>
          </a:p>
        </p:txBody>
      </p:sp>
    </p:spTree>
    <p:extLst>
      <p:ext uri="{BB962C8B-B14F-4D97-AF65-F5344CB8AC3E}">
        <p14:creationId xmlns:p14="http://schemas.microsoft.com/office/powerpoint/2010/main" val="3005458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xfrm>
            <a:off x="685800" y="4400550"/>
            <a:ext cx="5486400" cy="4037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400" dirty="0" smtClean="0"/>
              <a:t>[</a:t>
            </a:r>
            <a:r>
              <a:rPr lang="en-US" altLang="en-US" sz="2400" dirty="0" smtClean="0">
                <a:solidFill>
                  <a:srgbClr val="0000FF"/>
                </a:solidFill>
              </a:rPr>
              <a:t>Read </a:t>
            </a:r>
            <a:r>
              <a:rPr lang="en-US" altLang="en-US" sz="2400" dirty="0" err="1" smtClean="0">
                <a:solidFill>
                  <a:srgbClr val="0000FF"/>
                </a:solidFill>
              </a:rPr>
              <a:t>Heb</a:t>
            </a:r>
            <a:r>
              <a:rPr lang="en-US" altLang="en-US" sz="2400" dirty="0" smtClean="0">
                <a:solidFill>
                  <a:srgbClr val="0000FF"/>
                </a:solidFill>
              </a:rPr>
              <a:t> 8:9-10</a:t>
            </a:r>
            <a:r>
              <a:rPr lang="en-US" altLang="en-US" sz="2400" dirty="0" smtClean="0"/>
              <a:t>] </a:t>
            </a:r>
            <a:r>
              <a:rPr lang="en-CA" altLang="en-US" sz="2400" dirty="0" smtClean="0"/>
              <a:t>Because God found fault with the first priesthood, in Hebrews 8:10 He says He will make a New Covenant with Israel “after those days”; that is, after the days of vs 9, when He says, “I regarded them not.”  The New Covenant could not have begun at the time of the Apostles since it is to begin after the days that that He “regarded them not” (that is after the end of Israel’s period of disfavour which spanned most of the Gospel Age).] </a:t>
            </a:r>
            <a:endParaRPr lang="en-US" altLang="en-US" sz="2400" dirty="0"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D4B6F6E-D95B-4CF8-BEA2-EA66802BBB4D}" type="slidenum">
              <a:rPr lang="en-US" altLang="en-US" smtClean="0"/>
              <a:pPr/>
              <a:t>52</a:t>
            </a:fld>
            <a:endParaRPr lang="en-US" altLang="en-US" smtClean="0"/>
          </a:p>
        </p:txBody>
      </p:sp>
    </p:spTree>
    <p:extLst>
      <p:ext uri="{BB962C8B-B14F-4D97-AF65-F5344CB8AC3E}">
        <p14:creationId xmlns:p14="http://schemas.microsoft.com/office/powerpoint/2010/main" val="15451596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xfrm>
            <a:off x="685800" y="4400550"/>
            <a:ext cx="5486400" cy="37355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400" dirty="0" smtClean="0"/>
              <a:t>[</a:t>
            </a:r>
            <a:r>
              <a:rPr lang="en-US" altLang="en-US" sz="2400" dirty="0" smtClean="0">
                <a:solidFill>
                  <a:srgbClr val="0000FF"/>
                </a:solidFill>
              </a:rPr>
              <a:t>Read </a:t>
            </a:r>
            <a:r>
              <a:rPr lang="en-US" altLang="en-US" sz="2400" dirty="0" err="1" smtClean="0">
                <a:solidFill>
                  <a:srgbClr val="0000FF"/>
                </a:solidFill>
              </a:rPr>
              <a:t>Heb</a:t>
            </a:r>
            <a:r>
              <a:rPr lang="en-US" altLang="en-US" sz="2400" dirty="0" smtClean="0">
                <a:solidFill>
                  <a:srgbClr val="0000FF"/>
                </a:solidFill>
              </a:rPr>
              <a:t> 8:13</a:t>
            </a:r>
            <a:r>
              <a:rPr lang="en-US" altLang="en-US" sz="2400" dirty="0" smtClean="0"/>
              <a:t>] </a:t>
            </a:r>
            <a:r>
              <a:rPr lang="en-CA" altLang="en-US" sz="2400" dirty="0" smtClean="0"/>
              <a:t>Since in Paul's day the Old Law Covenant had not yet vanished away, the New Covenant could not yet have been established.  The shadow (type) ends where the reality (antitype) begins. (Matt 5:17-18; </a:t>
            </a:r>
            <a:r>
              <a:rPr lang="en-CA" altLang="en-US" sz="2400" dirty="0" err="1" smtClean="0"/>
              <a:t>Heb</a:t>
            </a:r>
            <a:r>
              <a:rPr lang="en-CA" altLang="en-US" sz="2400" dirty="0" smtClean="0"/>
              <a:t> 10:1)  The Law Covenant is a shadow of things to come.  When it has fully passed away, only then can the New Covenant go into operation.   Hebrews 8 shows us the New Covenant is future.</a:t>
            </a:r>
            <a:endParaRPr lang="en-US" altLang="en-US" sz="2400" dirty="0"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61D7789-9FD5-43FA-A68C-D0BDF6F1728D}" type="slidenum">
              <a:rPr lang="en-US" altLang="en-US" smtClean="0"/>
              <a:pPr/>
              <a:t>53</a:t>
            </a:fld>
            <a:endParaRPr lang="en-US" altLang="en-US" smtClean="0"/>
          </a:p>
        </p:txBody>
      </p:sp>
    </p:spTree>
    <p:extLst>
      <p:ext uri="{BB962C8B-B14F-4D97-AF65-F5344CB8AC3E}">
        <p14:creationId xmlns:p14="http://schemas.microsoft.com/office/powerpoint/2010/main" val="5166995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xfrm>
            <a:off x="685800" y="4400550"/>
            <a:ext cx="5600700" cy="3735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200" dirty="0" smtClean="0"/>
              <a:t>[</a:t>
            </a:r>
            <a:r>
              <a:rPr lang="en-US" altLang="en-US" sz="2200" dirty="0" smtClean="0">
                <a:solidFill>
                  <a:srgbClr val="0000FF"/>
                </a:solidFill>
              </a:rPr>
              <a:t>Read Question and verses</a:t>
            </a:r>
            <a:r>
              <a:rPr lang="en-US" altLang="en-US" sz="2200" dirty="0" smtClean="0"/>
              <a:t>] Most translators totally ruin these verses because the translators have no concept of the Church's share in the joint sacrifice ratifying the New Covenant.  The word "AFTER" of verse 15, is referring to the word "AFTER" in the </a:t>
            </a:r>
            <a:r>
              <a:rPr lang="en-US" altLang="en-US" sz="2200" dirty="0" err="1" smtClean="0"/>
              <a:t>Jer</a:t>
            </a:r>
            <a:r>
              <a:rPr lang="en-US" altLang="en-US" sz="2200" dirty="0" smtClean="0"/>
              <a:t> 31 prophecy, showing that the New Covenant comes AFTER Israel's period of disfavor, when God "regarded them not" (</a:t>
            </a:r>
            <a:r>
              <a:rPr lang="en-US" altLang="en-US" sz="2200" dirty="0" err="1" smtClean="0"/>
              <a:t>Heb</a:t>
            </a:r>
            <a:r>
              <a:rPr lang="en-US" altLang="en-US" sz="2200" dirty="0" smtClean="0"/>
              <a:t> 10:9).  This period of disfavor would begin 33 A.D. when Jesus said "your house is left to your desolate." </a:t>
            </a:r>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277DC65-43AC-4E13-BD51-10D3B466572B}" type="slidenum">
              <a:rPr lang="en-US" altLang="en-US" smtClean="0"/>
              <a:pPr/>
              <a:t>54</a:t>
            </a:fld>
            <a:endParaRPr lang="en-US" altLang="en-US" smtClean="0"/>
          </a:p>
        </p:txBody>
      </p:sp>
    </p:spTree>
    <p:extLst>
      <p:ext uri="{BB962C8B-B14F-4D97-AF65-F5344CB8AC3E}">
        <p14:creationId xmlns:p14="http://schemas.microsoft.com/office/powerpoint/2010/main" val="22687219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xfrm>
            <a:off x="685800" y="4400549"/>
            <a:ext cx="5642264" cy="38810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400" dirty="0" smtClean="0"/>
              <a:t>Some brethren have also thought that Paul in </a:t>
            </a:r>
            <a:r>
              <a:rPr lang="en-US" altLang="en-US" sz="2400" dirty="0" err="1" smtClean="0"/>
              <a:t>Heb</a:t>
            </a:r>
            <a:r>
              <a:rPr lang="en-US" altLang="en-US" sz="2400" dirty="0" smtClean="0"/>
              <a:t> 10:15 is referring to AFTER the offering in sacrifice of the Church during the Gospel Age mentioned in </a:t>
            </a:r>
            <a:r>
              <a:rPr lang="en-US" altLang="en-US" sz="2400" dirty="0" err="1" smtClean="0"/>
              <a:t>Heb</a:t>
            </a:r>
            <a:r>
              <a:rPr lang="en-US" altLang="en-US" sz="2400" dirty="0" smtClean="0"/>
              <a:t> 10:14.  Either approach shows that the New Covenant will not go into effect until the time when either God is ready to fully "regard" Israel and/or after the Church's sacrifice is complete (both interpretations place the operation of the New Covenant future). </a:t>
            </a: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D211CE3-1AE6-4F09-9F93-27FC17862200}" type="slidenum">
              <a:rPr lang="en-US" altLang="en-US" smtClean="0"/>
              <a:pPr/>
              <a:t>55</a:t>
            </a:fld>
            <a:endParaRPr lang="en-US" altLang="en-US" smtClean="0"/>
          </a:p>
        </p:txBody>
      </p:sp>
    </p:spTree>
    <p:extLst>
      <p:ext uri="{BB962C8B-B14F-4D97-AF65-F5344CB8AC3E}">
        <p14:creationId xmlns:p14="http://schemas.microsoft.com/office/powerpoint/2010/main" val="42652737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800" dirty="0" smtClean="0"/>
              <a:t>Most translators attempt to connect the word "AFTER" in </a:t>
            </a:r>
            <a:r>
              <a:rPr lang="en-US" altLang="en-US" sz="2800" dirty="0" err="1" smtClean="0"/>
              <a:t>Heb</a:t>
            </a:r>
            <a:r>
              <a:rPr lang="en-US" altLang="en-US" sz="2800" dirty="0" smtClean="0"/>
              <a:t> 10:15 with the spurious words "</a:t>
            </a:r>
            <a:r>
              <a:rPr lang="en-US" altLang="en-US" sz="2800" i="1" dirty="0" smtClean="0"/>
              <a:t>He then says</a:t>
            </a:r>
            <a:r>
              <a:rPr lang="en-US" altLang="en-US" sz="2800" dirty="0" smtClean="0"/>
              <a:t>" in verse 18 to confuse the meaning by implying that the New Covenant is for the Church.  These translators arbitrarily create these spurious words “</a:t>
            </a:r>
            <a:r>
              <a:rPr lang="en-US" altLang="en-US" sz="2800" i="1" dirty="0" smtClean="0"/>
              <a:t>Then He says</a:t>
            </a:r>
            <a:r>
              <a:rPr lang="en-US" altLang="en-US" sz="2800" dirty="0" smtClean="0"/>
              <a:t>" in verse 18. </a:t>
            </a:r>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D804AB4-1B15-4C25-99D8-A16EEC4918DD}" type="slidenum">
              <a:rPr lang="en-US" altLang="en-US" smtClean="0"/>
              <a:pPr/>
              <a:t>56</a:t>
            </a:fld>
            <a:endParaRPr lang="en-US" altLang="en-US" smtClean="0"/>
          </a:p>
        </p:txBody>
      </p:sp>
    </p:spTree>
    <p:extLst>
      <p:ext uri="{BB962C8B-B14F-4D97-AF65-F5344CB8AC3E}">
        <p14:creationId xmlns:p14="http://schemas.microsoft.com/office/powerpoint/2010/main" val="38770583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xfrm>
            <a:off x="685799" y="4400550"/>
            <a:ext cx="5611091" cy="40160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800" dirty="0" smtClean="0"/>
              <a:t>Once we remove these spurious words, the only way to make any sense of the passage is with one of the two suggestions we made for the word "AFTER,” either after Israel’s period of disfavor or after the sacrifice of the Church is complete. </a:t>
            </a:r>
            <a:r>
              <a:rPr lang="en-US" altLang="en-US" sz="2800" dirty="0"/>
              <a:t> </a:t>
            </a:r>
            <a:r>
              <a:rPr lang="en-US" altLang="en-US" sz="2800" dirty="0" smtClean="0"/>
              <a:t>Hebrews 10 shows that the New Covenant is made in the future.</a:t>
            </a:r>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0775FF0-0DB5-4CF9-8AE4-DB6D67BD2224}" type="slidenum">
              <a:rPr lang="en-US" altLang="en-US" smtClean="0"/>
              <a:pPr/>
              <a:t>57</a:t>
            </a:fld>
            <a:endParaRPr lang="en-US" altLang="en-US" smtClean="0"/>
          </a:p>
        </p:txBody>
      </p:sp>
    </p:spTree>
    <p:extLst>
      <p:ext uri="{BB962C8B-B14F-4D97-AF65-F5344CB8AC3E}">
        <p14:creationId xmlns:p14="http://schemas.microsoft.com/office/powerpoint/2010/main" val="12779306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xfrm>
            <a:off x="685800" y="4400550"/>
            <a:ext cx="5735638" cy="41511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400" dirty="0" smtClean="0"/>
              <a:t>[</a:t>
            </a:r>
            <a:r>
              <a:rPr lang="en-US" altLang="en-US" sz="2400" dirty="0" smtClean="0">
                <a:solidFill>
                  <a:srgbClr val="0000FF"/>
                </a:solidFill>
              </a:rPr>
              <a:t>Read question</a:t>
            </a:r>
            <a:r>
              <a:rPr lang="en-US" altLang="en-US" sz="2400" dirty="0" smtClean="0"/>
              <a:t>] We find our answer in Galatians 4 and would like to begin by noting two observations:  </a:t>
            </a:r>
            <a:r>
              <a:rPr lang="en-US" altLang="en-US" sz="2400" dirty="0" smtClean="0">
                <a:solidFill>
                  <a:srgbClr val="FF0000"/>
                </a:solidFill>
              </a:rPr>
              <a:t>►</a:t>
            </a:r>
          </a:p>
          <a:p>
            <a:pPr eaLnBrk="1" hangingPunct="1">
              <a:spcBef>
                <a:spcPct val="0"/>
              </a:spcBef>
            </a:pPr>
            <a:endParaRPr lang="en-US" altLang="en-US" sz="2400" dirty="0" smtClean="0"/>
          </a:p>
          <a:p>
            <a:pPr eaLnBrk="1" hangingPunct="1">
              <a:spcBef>
                <a:spcPct val="0"/>
              </a:spcBef>
            </a:pPr>
            <a:r>
              <a:rPr lang="en-US" altLang="en-US" sz="2400" dirty="0" smtClean="0"/>
              <a:t>1)  Nowhere in Galatians does Paul mention the expression "New Covenant." </a:t>
            </a:r>
          </a:p>
          <a:p>
            <a:pPr marL="457200" indent="-457200" eaLnBrk="1" hangingPunct="1">
              <a:spcBef>
                <a:spcPct val="0"/>
              </a:spcBef>
              <a:buAutoNum type="arabicParenR" startAt="2"/>
            </a:pPr>
            <a:r>
              <a:rPr lang="en-US" altLang="en-US" sz="2400" dirty="0" smtClean="0"/>
              <a:t>Paul explicitly mentions both the Law Covenant and the Abrahamic Covenant and begins that discussion in chapter 3.    </a:t>
            </a:r>
            <a:r>
              <a:rPr lang="en-US" altLang="en-US" sz="2400" dirty="0" smtClean="0">
                <a:solidFill>
                  <a:srgbClr val="FF0000"/>
                </a:solidFill>
              </a:rPr>
              <a:t>►</a:t>
            </a:r>
          </a:p>
          <a:p>
            <a:pPr eaLnBrk="1" hangingPunct="1">
              <a:spcBef>
                <a:spcPct val="0"/>
              </a:spcBef>
            </a:pPr>
            <a:r>
              <a:rPr lang="en-US" altLang="en-US" sz="2400" dirty="0" smtClean="0"/>
              <a:t>Read Galatians 4:21</a:t>
            </a:r>
          </a:p>
          <a:p>
            <a:pPr eaLnBrk="1" hangingPunct="1">
              <a:spcBef>
                <a:spcPct val="0"/>
              </a:spcBef>
            </a:pPr>
            <a:endParaRPr lang="en-US" altLang="en-US" dirty="0" smtClean="0"/>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19ED313-76A7-4682-BF52-EFA210FE1487}" type="slidenum">
              <a:rPr lang="en-US" altLang="en-US" smtClean="0">
                <a:solidFill>
                  <a:srgbClr val="000000"/>
                </a:solidFill>
              </a:rPr>
              <a:pPr/>
              <a:t>58</a:t>
            </a:fld>
            <a:endParaRPr lang="en-US" altLang="en-US" smtClean="0">
              <a:solidFill>
                <a:srgbClr val="000000"/>
              </a:solidFill>
            </a:endParaRPr>
          </a:p>
        </p:txBody>
      </p:sp>
    </p:spTree>
    <p:extLst>
      <p:ext uri="{BB962C8B-B14F-4D97-AF65-F5344CB8AC3E}">
        <p14:creationId xmlns:p14="http://schemas.microsoft.com/office/powerpoint/2010/main" val="39667931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xfrm>
            <a:off x="685800" y="4400550"/>
            <a:ext cx="5829300" cy="3963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400" dirty="0" smtClean="0"/>
              <a:t>Notice that Paul explicitly mentions the Law Covenant here.  Also, remember that some in the Early Church felt they were still under the Law Covenant.  So why doesn't Paul simply tell them that they can't be under the Law Covenant, because now they are under the New Covenant?   If in Paul's day the Church were already under the New Covenant, this would have been the obvious  place to present that argument. </a:t>
            </a:r>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A684A82-E912-4336-AA6A-20EE79DDAFE3}" type="slidenum">
              <a:rPr lang="en-US" altLang="en-US" smtClean="0">
                <a:solidFill>
                  <a:srgbClr val="000000"/>
                </a:solidFill>
              </a:rPr>
              <a:pPr/>
              <a:t>59</a:t>
            </a:fld>
            <a:endParaRPr lang="en-US" altLang="en-US" smtClean="0">
              <a:solidFill>
                <a:srgbClr val="000000"/>
              </a:solidFill>
            </a:endParaRPr>
          </a:p>
        </p:txBody>
      </p:sp>
    </p:spTree>
    <p:extLst>
      <p:ext uri="{BB962C8B-B14F-4D97-AF65-F5344CB8AC3E}">
        <p14:creationId xmlns:p14="http://schemas.microsoft.com/office/powerpoint/2010/main" val="23905405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400" dirty="0" smtClean="0"/>
              <a:t>Let’s read further in Galatians 4.</a:t>
            </a:r>
          </a:p>
          <a:p>
            <a:pPr eaLnBrk="1" hangingPunct="1">
              <a:spcBef>
                <a:spcPct val="0"/>
              </a:spcBef>
            </a:pPr>
            <a:endParaRPr lang="en-US" altLang="en-US" sz="2400" dirty="0" smtClean="0"/>
          </a:p>
          <a:p>
            <a:pPr eaLnBrk="1" hangingPunct="1">
              <a:spcBef>
                <a:spcPct val="0"/>
              </a:spcBef>
            </a:pPr>
            <a:r>
              <a:rPr lang="en-US" altLang="en-US" sz="2400" dirty="0" smtClean="0"/>
              <a:t>[</a:t>
            </a:r>
            <a:r>
              <a:rPr lang="en-US" altLang="en-US" sz="2400" dirty="0" smtClean="0">
                <a:solidFill>
                  <a:srgbClr val="FF0000"/>
                </a:solidFill>
              </a:rPr>
              <a:t>Read verses</a:t>
            </a:r>
            <a:r>
              <a:rPr lang="en-US" altLang="en-US" sz="2400" dirty="0" smtClean="0"/>
              <a:t>]</a:t>
            </a:r>
          </a:p>
          <a:p>
            <a:pPr eaLnBrk="1" hangingPunct="1">
              <a:spcBef>
                <a:spcPct val="0"/>
              </a:spcBef>
            </a:pPr>
            <a:endParaRPr lang="en-US" altLang="en-US" sz="2400" dirty="0" smtClean="0"/>
          </a:p>
          <a:p>
            <a:pPr eaLnBrk="1" hangingPunct="1">
              <a:spcBef>
                <a:spcPct val="0"/>
              </a:spcBef>
            </a:pPr>
            <a:r>
              <a:rPr lang="en-US" altLang="en-US" sz="2400" dirty="0" smtClean="0"/>
              <a:t>Vs 24 clearly states that Hagar and Sarah represent two covenants.  Only two covenants are discussed in Galatians, not three.</a:t>
            </a:r>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377A6F7-6DA3-4CAB-9017-9CF41021E85E}" type="slidenum">
              <a:rPr lang="en-US" altLang="en-US" smtClean="0">
                <a:solidFill>
                  <a:srgbClr val="000000"/>
                </a:solidFill>
              </a:rPr>
              <a:pPr/>
              <a:t>60</a:t>
            </a:fld>
            <a:endParaRPr lang="en-US" altLang="en-US" smtClean="0">
              <a:solidFill>
                <a:srgbClr val="000000"/>
              </a:solidFill>
            </a:endParaRPr>
          </a:p>
        </p:txBody>
      </p:sp>
    </p:spTree>
    <p:extLst>
      <p:ext uri="{BB962C8B-B14F-4D97-AF65-F5344CB8AC3E}">
        <p14:creationId xmlns:p14="http://schemas.microsoft.com/office/powerpoint/2010/main" val="591511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3200" dirty="0" smtClean="0"/>
          </a:p>
        </p:txBody>
      </p:sp>
      <p:sp>
        <p:nvSpPr>
          <p:cNvPr id="172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DC1F943-4843-4F44-9434-F38C6CDC89FA}" type="slidenum">
              <a:rPr lang="en-US" altLang="en-US" smtClean="0">
                <a:solidFill>
                  <a:prstClr val="black"/>
                </a:solidFill>
              </a:rPr>
              <a:pPr/>
              <a:t>16</a:t>
            </a:fld>
            <a:endParaRPr lang="en-US" altLang="en-US" smtClean="0">
              <a:solidFill>
                <a:prstClr val="black"/>
              </a:solidFill>
            </a:endParaRPr>
          </a:p>
        </p:txBody>
      </p:sp>
    </p:spTree>
    <p:extLst>
      <p:ext uri="{BB962C8B-B14F-4D97-AF65-F5344CB8AC3E}">
        <p14:creationId xmlns:p14="http://schemas.microsoft.com/office/powerpoint/2010/main" val="30795421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xfrm>
            <a:off x="685800" y="4400550"/>
            <a:ext cx="5829300" cy="4192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400" dirty="0" smtClean="0"/>
              <a:t>In verse 25, the covenant from Mount Sinai is clearly the Law Covenant.  So, Hagar represents the Law Covenant.  Ishmael, her son, represents natural Israel.   [</a:t>
            </a:r>
            <a:r>
              <a:rPr lang="en-US" altLang="en-US" sz="2400" dirty="0" smtClean="0">
                <a:solidFill>
                  <a:srgbClr val="0000FF"/>
                </a:solidFill>
              </a:rPr>
              <a:t>Read Galatians 3:19</a:t>
            </a:r>
            <a:r>
              <a:rPr lang="en-US" altLang="en-US" sz="2400" dirty="0" smtClean="0"/>
              <a:t>]</a:t>
            </a:r>
          </a:p>
          <a:p>
            <a:pPr eaLnBrk="1" hangingPunct="1">
              <a:spcBef>
                <a:spcPct val="0"/>
              </a:spcBef>
            </a:pPr>
            <a:endParaRPr lang="en-US" altLang="en-US" sz="2400" dirty="0" smtClean="0"/>
          </a:p>
          <a:p>
            <a:pPr eaLnBrk="1" hangingPunct="1">
              <a:spcBef>
                <a:spcPct val="0"/>
              </a:spcBef>
            </a:pPr>
            <a:r>
              <a:rPr lang="en-US" altLang="en-US" sz="2400" dirty="0" smtClean="0"/>
              <a:t>Gal 3:19 tells us that the Law was "added" to the Abrahamic Covenant.  Hagar was "added" to Abraham's family, illustrating that the Law was "added" to the Abrahamic Covenant.</a:t>
            </a:r>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C07EEFE-D92D-4D1E-91E1-C8FE2DE6F5B1}" type="slidenum">
              <a:rPr lang="en-US" altLang="en-US" smtClean="0">
                <a:solidFill>
                  <a:srgbClr val="000000"/>
                </a:solidFill>
              </a:rPr>
              <a:pPr/>
              <a:t>61</a:t>
            </a:fld>
            <a:endParaRPr lang="en-US" altLang="en-US" smtClean="0">
              <a:solidFill>
                <a:srgbClr val="000000"/>
              </a:solidFill>
            </a:endParaRPr>
          </a:p>
        </p:txBody>
      </p:sp>
    </p:spTree>
    <p:extLst>
      <p:ext uri="{BB962C8B-B14F-4D97-AF65-F5344CB8AC3E}">
        <p14:creationId xmlns:p14="http://schemas.microsoft.com/office/powerpoint/2010/main" val="38597724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xfrm>
            <a:off x="685799" y="4400550"/>
            <a:ext cx="5766955" cy="41303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400" dirty="0"/>
              <a:t>Hagar's son was born first and represents how the Jewish people (natural Israel) were the first that came into the inheritance under God's favor.   </a:t>
            </a:r>
          </a:p>
          <a:p>
            <a:pPr eaLnBrk="1" hangingPunct="1">
              <a:spcBef>
                <a:spcPct val="0"/>
              </a:spcBef>
            </a:pPr>
            <a:endParaRPr lang="en-US" altLang="en-US" sz="2400" dirty="0" smtClean="0"/>
          </a:p>
          <a:p>
            <a:pPr eaLnBrk="1" hangingPunct="1">
              <a:spcBef>
                <a:spcPct val="0"/>
              </a:spcBef>
            </a:pPr>
            <a:r>
              <a:rPr lang="en-US" altLang="en-US" sz="2400" dirty="0" smtClean="0"/>
              <a:t>Notice how verse 25 says "</a:t>
            </a:r>
            <a:r>
              <a:rPr lang="en-US" altLang="en-US" sz="2400" b="1" dirty="0" smtClean="0"/>
              <a:t>she is in slavery with her children</a:t>
            </a:r>
            <a:r>
              <a:rPr lang="en-US" altLang="en-US" sz="2400" dirty="0" smtClean="0"/>
              <a:t>."  So even though in Paul's day the Law Covenant was dying, the Jews were still in slavery, under that Law Covenant.  Hagar (the Law) was still with Ishmael (natural Israel). </a:t>
            </a:r>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2252763-9169-4A3F-A502-65177194D248}" type="slidenum">
              <a:rPr lang="en-US" altLang="en-US" smtClean="0">
                <a:solidFill>
                  <a:srgbClr val="000000"/>
                </a:solidFill>
              </a:rPr>
              <a:pPr/>
              <a:t>62</a:t>
            </a:fld>
            <a:endParaRPr lang="en-US" altLang="en-US" smtClean="0">
              <a:solidFill>
                <a:srgbClr val="000000"/>
              </a:solidFill>
            </a:endParaRPr>
          </a:p>
        </p:txBody>
      </p:sp>
    </p:spTree>
    <p:extLst>
      <p:ext uri="{BB962C8B-B14F-4D97-AF65-F5344CB8AC3E}">
        <p14:creationId xmlns:p14="http://schemas.microsoft.com/office/powerpoint/2010/main" val="12599172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xfrm>
            <a:off x="685800" y="4400550"/>
            <a:ext cx="5580063" cy="4037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400" dirty="0" smtClean="0"/>
              <a:t>Paul shows that the Jews were still under the Law Covenant in his day by explaining in Romans that that in order to come into Christ, they had to come out from under the Law Covenant.</a:t>
            </a:r>
          </a:p>
          <a:p>
            <a:pPr eaLnBrk="1" hangingPunct="1">
              <a:spcBef>
                <a:spcPct val="0"/>
              </a:spcBef>
            </a:pPr>
            <a:endParaRPr lang="en-US" altLang="en-US" sz="2400" dirty="0" smtClean="0"/>
          </a:p>
          <a:p>
            <a:pPr eaLnBrk="1" hangingPunct="1">
              <a:spcBef>
                <a:spcPct val="0"/>
              </a:spcBef>
            </a:pPr>
            <a:r>
              <a:rPr lang="en-US" altLang="en-US" sz="2400" dirty="0" smtClean="0"/>
              <a:t>[</a:t>
            </a:r>
            <a:r>
              <a:rPr lang="en-US" altLang="en-US" sz="2400" dirty="0" smtClean="0">
                <a:solidFill>
                  <a:srgbClr val="0000FF"/>
                </a:solidFill>
              </a:rPr>
              <a:t>Read two verses above</a:t>
            </a:r>
            <a:r>
              <a:rPr lang="en-US" altLang="en-US" sz="2400" dirty="0" smtClean="0"/>
              <a:t>]</a:t>
            </a:r>
          </a:p>
          <a:p>
            <a:pPr eaLnBrk="1" hangingPunct="1">
              <a:spcBef>
                <a:spcPct val="0"/>
              </a:spcBef>
            </a:pPr>
            <a:endParaRPr lang="en-US" altLang="en-US" sz="2400" dirty="0" smtClean="0"/>
          </a:p>
          <a:p>
            <a:pPr eaLnBrk="1" hangingPunct="1">
              <a:spcBef>
                <a:spcPct val="0"/>
              </a:spcBef>
            </a:pPr>
            <a:r>
              <a:rPr lang="en-US" altLang="en-US" sz="2400" dirty="0" smtClean="0"/>
              <a:t>So Paul explains that in order for the Jews to come out from under the Law, they had to come into Christ. </a:t>
            </a:r>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57BA4C6-FFC4-4300-90A9-91EE573DC311}" type="slidenum">
              <a:rPr lang="en-US" altLang="en-US" smtClean="0">
                <a:solidFill>
                  <a:srgbClr val="000000"/>
                </a:solidFill>
              </a:rPr>
              <a:pPr/>
              <a:t>63</a:t>
            </a:fld>
            <a:endParaRPr lang="en-US" altLang="en-US" smtClean="0">
              <a:solidFill>
                <a:srgbClr val="000000"/>
              </a:solidFill>
            </a:endParaRPr>
          </a:p>
        </p:txBody>
      </p:sp>
    </p:spTree>
    <p:extLst>
      <p:ext uri="{BB962C8B-B14F-4D97-AF65-F5344CB8AC3E}">
        <p14:creationId xmlns:p14="http://schemas.microsoft.com/office/powerpoint/2010/main" val="28399906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400" dirty="0" smtClean="0"/>
              <a:t>[</a:t>
            </a:r>
            <a:r>
              <a:rPr lang="en-US" altLang="en-US" sz="2400" dirty="0" smtClean="0">
                <a:solidFill>
                  <a:srgbClr val="0000FF"/>
                </a:solidFill>
              </a:rPr>
              <a:t>Read verses</a:t>
            </a:r>
            <a:r>
              <a:rPr lang="en-US" altLang="en-US" sz="2400" dirty="0" smtClean="0"/>
              <a:t>]</a:t>
            </a:r>
          </a:p>
          <a:p>
            <a:pPr eaLnBrk="1" hangingPunct="1">
              <a:spcBef>
                <a:spcPct val="0"/>
              </a:spcBef>
            </a:pPr>
            <a:endParaRPr lang="en-US" altLang="en-US" sz="2400" dirty="0" smtClean="0"/>
          </a:p>
          <a:p>
            <a:pPr eaLnBrk="1" hangingPunct="1">
              <a:spcBef>
                <a:spcPct val="0"/>
              </a:spcBef>
            </a:pPr>
            <a:r>
              <a:rPr lang="en-US" altLang="en-US" sz="2400" dirty="0" smtClean="0"/>
              <a:t>When Hagar was cast out, she took her son Ishmael with her, showing that during their period of disfavor, Israel has remained in bondage, under that dying Law Covenant, and will continue under the Law until the New Covenant replaces it. </a:t>
            </a:r>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2F422AC-6AC1-48ED-AC40-CF3067F29C57}" type="slidenum">
              <a:rPr lang="en-US" altLang="en-US" smtClean="0">
                <a:solidFill>
                  <a:srgbClr val="000000"/>
                </a:solidFill>
              </a:rPr>
              <a:pPr/>
              <a:t>64</a:t>
            </a:fld>
            <a:endParaRPr lang="en-US" altLang="en-US" smtClean="0">
              <a:solidFill>
                <a:srgbClr val="000000"/>
              </a:solidFill>
            </a:endParaRPr>
          </a:p>
        </p:txBody>
      </p:sp>
    </p:spTree>
    <p:extLst>
      <p:ext uri="{BB962C8B-B14F-4D97-AF65-F5344CB8AC3E}">
        <p14:creationId xmlns:p14="http://schemas.microsoft.com/office/powerpoint/2010/main" val="35052979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sz="2800" dirty="0" smtClean="0"/>
              <a:t>[</a:t>
            </a:r>
            <a:r>
              <a:rPr lang="en-US" sz="2800" dirty="0" smtClean="0">
                <a:solidFill>
                  <a:srgbClr val="0000FF"/>
                </a:solidFill>
              </a:rPr>
              <a:t>Read screen</a:t>
            </a:r>
            <a:r>
              <a:rPr lang="en-US" sz="2800" dirty="0" smtClean="0"/>
              <a:t>]</a:t>
            </a:r>
          </a:p>
          <a:p>
            <a:pPr eaLnBrk="1" fontAlgn="auto" hangingPunct="1">
              <a:spcBef>
                <a:spcPts val="0"/>
              </a:spcBef>
              <a:spcAft>
                <a:spcPts val="0"/>
              </a:spcAft>
              <a:defRPr/>
            </a:pPr>
            <a:endParaRPr lang="en-US" sz="2800" dirty="0" smtClean="0"/>
          </a:p>
          <a:p>
            <a:pPr eaLnBrk="1" fontAlgn="auto" hangingPunct="1">
              <a:spcBef>
                <a:spcPts val="0"/>
              </a:spcBef>
              <a:spcAft>
                <a:spcPts val="0"/>
              </a:spcAft>
              <a:defRPr/>
            </a:pPr>
            <a:r>
              <a:rPr lang="en-US" sz="2800" dirty="0" smtClean="0"/>
              <a:t>Let’s consider three lines of evidence that Sarah is represented by the Abrahamic Covenant, not the New Covenant.</a:t>
            </a:r>
            <a:endParaRPr lang="en-US" sz="2800" dirty="0" smtClean="0">
              <a:effectLst>
                <a:outerShdw blurRad="50800" dist="38100" algn="tr" rotWithShape="0">
                  <a:prstClr val="black">
                    <a:alpha val="40000"/>
                  </a:prstClr>
                </a:outerShdw>
              </a:effectLst>
            </a:endParaRPr>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01D95AD-3064-4D4C-875B-D2CED34E12B8}" type="slidenum">
              <a:rPr lang="en-US" altLang="en-US" smtClean="0">
                <a:solidFill>
                  <a:srgbClr val="000000"/>
                </a:solidFill>
              </a:rPr>
              <a:pPr/>
              <a:t>65</a:t>
            </a:fld>
            <a:endParaRPr lang="en-US" altLang="en-US" smtClean="0">
              <a:solidFill>
                <a:srgbClr val="000000"/>
              </a:solidFill>
            </a:endParaRPr>
          </a:p>
        </p:txBody>
      </p:sp>
    </p:spTree>
    <p:extLst>
      <p:ext uri="{BB962C8B-B14F-4D97-AF65-F5344CB8AC3E}">
        <p14:creationId xmlns:p14="http://schemas.microsoft.com/office/powerpoint/2010/main" val="38268479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sz="2400" dirty="0" smtClean="0"/>
              <a:t>1)  Here Sarah is associated with Abrahamic Covenant and her son Isaac is The Christ, Head and Body, heirs of the promise--through whom all families of the earth are to be blessed.   The Church is developed under the same Covenant-Mother as was Jesus; the Sarah Covenant, also referred to as the Grace Covenant ► and a Covenant of sacrifice. (</a:t>
            </a:r>
            <a:r>
              <a:rPr lang="en-US" sz="2400" dirty="0" err="1" smtClean="0"/>
              <a:t>Psa</a:t>
            </a:r>
            <a:r>
              <a:rPr lang="en-US" sz="2400" dirty="0" smtClean="0"/>
              <a:t> 50:5).  </a:t>
            </a:r>
            <a:endParaRPr lang="en-US" sz="2400" dirty="0" smtClean="0">
              <a:effectLst>
                <a:outerShdw blurRad="50800" dist="38100" algn="tr" rotWithShape="0">
                  <a:prstClr val="black">
                    <a:alpha val="40000"/>
                  </a:prstClr>
                </a:outerShdw>
              </a:effectLst>
            </a:endParaRPr>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8A2AC2F-1482-454B-A29B-4F2E8DFEE492}" type="slidenum">
              <a:rPr lang="en-US" altLang="en-US" smtClean="0">
                <a:solidFill>
                  <a:srgbClr val="000000"/>
                </a:solidFill>
              </a:rPr>
              <a:pPr/>
              <a:t>66</a:t>
            </a:fld>
            <a:endParaRPr lang="en-US" altLang="en-US" smtClean="0">
              <a:solidFill>
                <a:srgbClr val="000000"/>
              </a:solidFill>
            </a:endParaRPr>
          </a:p>
        </p:txBody>
      </p:sp>
    </p:spTree>
    <p:extLst>
      <p:ext uri="{BB962C8B-B14F-4D97-AF65-F5344CB8AC3E}">
        <p14:creationId xmlns:p14="http://schemas.microsoft.com/office/powerpoint/2010/main" val="17849259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xfrm>
            <a:off x="685800" y="4400550"/>
            <a:ext cx="5703888" cy="4110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400" smtClean="0"/>
              <a:t>2) As Sarah was older than Hagar, but barren for many years, so the primary, or chief, Covenant of God was barren for nearly two thousand years and only began to bring forth the seed of promise in Jesus' resurrection from the dead and also in the begetting of the entire Church by the holy Spirit. The antitypical son of Sarah has already been more than nineteen centuries in process of development.</a:t>
            </a:r>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59ABB26-47FE-428E-9DA6-87D273055E2F}" type="slidenum">
              <a:rPr lang="en-US" altLang="en-US" smtClean="0">
                <a:solidFill>
                  <a:srgbClr val="000000"/>
                </a:solidFill>
              </a:rPr>
              <a:pPr/>
              <a:t>67</a:t>
            </a:fld>
            <a:endParaRPr lang="en-US" altLang="en-US" smtClean="0">
              <a:solidFill>
                <a:srgbClr val="000000"/>
              </a:solidFill>
            </a:endParaRPr>
          </a:p>
        </p:txBody>
      </p:sp>
    </p:spTree>
    <p:extLst>
      <p:ext uri="{BB962C8B-B14F-4D97-AF65-F5344CB8AC3E}">
        <p14:creationId xmlns:p14="http://schemas.microsoft.com/office/powerpoint/2010/main" val="22430476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sz="2400" dirty="0" smtClean="0"/>
              <a:t>After the Sarah Covenant has finished its travailing, and has fully brought forth the Isaac class (the Church), then the New Covenant will be established with Israel. </a:t>
            </a:r>
            <a:endParaRPr lang="en-US" sz="2400" dirty="0" smtClean="0">
              <a:effectLst>
                <a:outerShdw blurRad="50800" dist="38100" algn="tr" rotWithShape="0">
                  <a:prstClr val="black">
                    <a:alpha val="40000"/>
                  </a:prstClr>
                </a:outerShdw>
              </a:effectLst>
            </a:endParaRPr>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EFFBDA7-36AF-479D-9A66-D6E7DE953C9A}" type="slidenum">
              <a:rPr lang="en-US" altLang="en-US" smtClean="0">
                <a:solidFill>
                  <a:srgbClr val="000000"/>
                </a:solidFill>
              </a:rPr>
              <a:pPr/>
              <a:t>68</a:t>
            </a:fld>
            <a:endParaRPr lang="en-US" altLang="en-US" smtClean="0">
              <a:solidFill>
                <a:srgbClr val="000000"/>
              </a:solidFill>
            </a:endParaRPr>
          </a:p>
        </p:txBody>
      </p:sp>
    </p:spTree>
    <p:extLst>
      <p:ext uri="{BB962C8B-B14F-4D97-AF65-F5344CB8AC3E}">
        <p14:creationId xmlns:p14="http://schemas.microsoft.com/office/powerpoint/2010/main" val="15610099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xfrm>
            <a:off x="685800" y="4400550"/>
            <a:ext cx="5715000" cy="4284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400" dirty="0" smtClean="0"/>
              <a:t>3)  In the type Sarah died prior to the time that Isaac married Rebecca.  Sarah’s death signifies that the Abrahamic Covenant's purpose of developing the spiritual seed will have already been accomplished once the Church is complete and joined with Jesus, her Bridegroom.  This Seed of Abraham, bride and bridegroom, will then be ready to bless all people.  Then, the Church will be aided by a third covenant that was added, the New Covenant. </a:t>
            </a:r>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F5036CD-DC7D-4791-A1FC-0C041EDE6731}" type="slidenum">
              <a:rPr lang="en-US" altLang="en-US" smtClean="0">
                <a:solidFill>
                  <a:srgbClr val="000000"/>
                </a:solidFill>
              </a:rPr>
              <a:pPr/>
              <a:t>69</a:t>
            </a:fld>
            <a:endParaRPr lang="en-US" altLang="en-US" smtClean="0">
              <a:solidFill>
                <a:srgbClr val="000000"/>
              </a:solidFill>
            </a:endParaRPr>
          </a:p>
        </p:txBody>
      </p:sp>
    </p:spTree>
    <p:extLst>
      <p:ext uri="{BB962C8B-B14F-4D97-AF65-F5344CB8AC3E}">
        <p14:creationId xmlns:p14="http://schemas.microsoft.com/office/powerpoint/2010/main" val="28738803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800" smtClean="0"/>
              <a:t>To summarize [Read screen]</a:t>
            </a:r>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48DD999-A06F-4014-A9CC-38692015D62A}" type="slidenum">
              <a:rPr lang="en-US" altLang="en-US" smtClean="0">
                <a:solidFill>
                  <a:srgbClr val="000000"/>
                </a:solidFill>
              </a:rPr>
              <a:pPr/>
              <a:t>70</a:t>
            </a:fld>
            <a:endParaRPr lang="en-US" altLang="en-US" smtClean="0">
              <a:solidFill>
                <a:srgbClr val="000000"/>
              </a:solidFill>
            </a:endParaRPr>
          </a:p>
        </p:txBody>
      </p:sp>
    </p:spTree>
    <p:extLst>
      <p:ext uri="{BB962C8B-B14F-4D97-AF65-F5344CB8AC3E}">
        <p14:creationId xmlns:p14="http://schemas.microsoft.com/office/powerpoint/2010/main" val="3129735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3200" dirty="0" smtClean="0"/>
          </a:p>
        </p:txBody>
      </p:sp>
      <p:sp>
        <p:nvSpPr>
          <p:cNvPr id="172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DC1F943-4843-4F44-9434-F38C6CDC89FA}" type="slidenum">
              <a:rPr lang="en-US" altLang="en-US" smtClean="0">
                <a:solidFill>
                  <a:prstClr val="black"/>
                </a:solidFill>
              </a:rPr>
              <a:pPr/>
              <a:t>17</a:t>
            </a:fld>
            <a:endParaRPr lang="en-US" altLang="en-US" smtClean="0">
              <a:solidFill>
                <a:prstClr val="black"/>
              </a:solidFill>
            </a:endParaRPr>
          </a:p>
        </p:txBody>
      </p:sp>
    </p:spTree>
    <p:extLst>
      <p:ext uri="{BB962C8B-B14F-4D97-AF65-F5344CB8AC3E}">
        <p14:creationId xmlns:p14="http://schemas.microsoft.com/office/powerpoint/2010/main" val="28793516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2516DB8-0261-4EA6-9022-BAB2F903E176}" type="slidenum">
              <a:rPr lang="en-US" altLang="en-US" smtClean="0">
                <a:solidFill>
                  <a:srgbClr val="000000"/>
                </a:solidFill>
              </a:rPr>
              <a:pPr/>
              <a:t>71</a:t>
            </a:fld>
            <a:endParaRPr lang="en-US" altLang="en-US" smtClean="0">
              <a:solidFill>
                <a:srgbClr val="000000"/>
              </a:solidFill>
            </a:endParaRPr>
          </a:p>
        </p:txBody>
      </p:sp>
    </p:spTree>
    <p:extLst>
      <p:ext uri="{BB962C8B-B14F-4D97-AF65-F5344CB8AC3E}">
        <p14:creationId xmlns:p14="http://schemas.microsoft.com/office/powerpoint/2010/main" val="34111945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24AF9E0-3084-45A7-885A-AF05D0CC9070}" type="slidenum">
              <a:rPr lang="en-US" altLang="en-US" smtClean="0">
                <a:solidFill>
                  <a:srgbClr val="000000"/>
                </a:solidFill>
              </a:rPr>
              <a:pPr/>
              <a:t>72</a:t>
            </a:fld>
            <a:endParaRPr lang="en-US" altLang="en-US" smtClean="0">
              <a:solidFill>
                <a:srgbClr val="000000"/>
              </a:solidFill>
            </a:endParaRPr>
          </a:p>
        </p:txBody>
      </p:sp>
    </p:spTree>
    <p:extLst>
      <p:ext uri="{BB962C8B-B14F-4D97-AF65-F5344CB8AC3E}">
        <p14:creationId xmlns:p14="http://schemas.microsoft.com/office/powerpoint/2010/main" val="41703543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xfrm>
            <a:off x="539750" y="4400550"/>
            <a:ext cx="57785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400" dirty="0" smtClean="0"/>
              <a:t>[</a:t>
            </a:r>
            <a:r>
              <a:rPr lang="en-US" altLang="en-US" sz="2400" dirty="0" smtClean="0">
                <a:solidFill>
                  <a:srgbClr val="0000FF"/>
                </a:solidFill>
              </a:rPr>
              <a:t>Read question</a:t>
            </a:r>
            <a:r>
              <a:rPr lang="en-US" altLang="en-US" sz="2400" dirty="0" smtClean="0"/>
              <a:t>] We often call the Sarah Covenant, the "Grace Covenant" or the "Covenant of Sacrifice."  It is that portion of the Abrahamic Covenant that relates to the spiritual seed, the bride of Christ.  How do we know this?   [Read Galatians 4:28-29]</a:t>
            </a:r>
          </a:p>
          <a:p>
            <a:pPr eaLnBrk="1" hangingPunct="1">
              <a:spcBef>
                <a:spcPct val="0"/>
              </a:spcBef>
            </a:pPr>
            <a:endParaRPr lang="en-US" altLang="en-US" sz="2400" dirty="0" smtClean="0"/>
          </a:p>
          <a:p>
            <a:pPr eaLnBrk="1" hangingPunct="1">
              <a:spcBef>
                <a:spcPct val="0"/>
              </a:spcBef>
            </a:pPr>
            <a:r>
              <a:rPr lang="en-US" altLang="en-US" sz="2400" dirty="0" smtClean="0"/>
              <a:t>In verse 28, Paul says that  we are “children of promise.” </a:t>
            </a:r>
          </a:p>
          <a:p>
            <a:pPr eaLnBrk="1" hangingPunct="1">
              <a:spcBef>
                <a:spcPct val="0"/>
              </a:spcBef>
            </a:pPr>
            <a:endParaRPr lang="en-US" altLang="en-US" dirty="0" smtClean="0"/>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32B1777-DD82-4AC4-9A51-DF2ACED8E44D}" type="slidenum">
              <a:rPr lang="en-US" altLang="en-US" smtClean="0">
                <a:solidFill>
                  <a:srgbClr val="000000"/>
                </a:solidFill>
              </a:rPr>
              <a:pPr/>
              <a:t>73</a:t>
            </a:fld>
            <a:endParaRPr lang="en-US" altLang="en-US" smtClean="0">
              <a:solidFill>
                <a:srgbClr val="000000"/>
              </a:solidFill>
            </a:endParaRPr>
          </a:p>
        </p:txBody>
      </p:sp>
    </p:spTree>
    <p:extLst>
      <p:ext uri="{BB962C8B-B14F-4D97-AF65-F5344CB8AC3E}">
        <p14:creationId xmlns:p14="http://schemas.microsoft.com/office/powerpoint/2010/main" val="14424995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400" dirty="0" smtClean="0"/>
              <a:t>In verse 29, the expression, "him who was born according to the Spirit," identifies the “heirs (or children) of promise” (</a:t>
            </a:r>
            <a:r>
              <a:rPr lang="en-US" altLang="en-US" sz="2400" b="1" dirty="0" smtClean="0">
                <a:solidFill>
                  <a:srgbClr val="FF0000"/>
                </a:solidFill>
              </a:rPr>
              <a:t>press</a:t>
            </a:r>
            <a:r>
              <a:rPr lang="en-US" altLang="en-US" sz="2400" dirty="0" smtClean="0"/>
              <a:t> </a:t>
            </a:r>
            <a:r>
              <a:rPr lang="en-US" altLang="en-US" sz="2400" b="1" dirty="0" smtClean="0">
                <a:solidFill>
                  <a:srgbClr val="FF0000"/>
                </a:solidFill>
              </a:rPr>
              <a:t>ENTER</a:t>
            </a:r>
            <a:r>
              <a:rPr lang="en-US" altLang="en-US" sz="2400" dirty="0" smtClean="0"/>
              <a:t>, of the Abrahamic promise of verse 23) as the spiritual seed of the Abrahamic Covenant.  Therefore, Sarah pictures that part of the Abrahamic Covenant relating to the spiritual seed.  We refer to it as the “stars of heaven” part.</a:t>
            </a:r>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A62E148-0A1A-4AF0-AC01-E30F08AF4DF6}" type="slidenum">
              <a:rPr lang="en-US" altLang="en-US" smtClean="0">
                <a:solidFill>
                  <a:srgbClr val="000000"/>
                </a:solidFill>
              </a:rPr>
              <a:pPr/>
              <a:t>74</a:t>
            </a:fld>
            <a:endParaRPr lang="en-US" altLang="en-US" smtClean="0">
              <a:solidFill>
                <a:srgbClr val="000000"/>
              </a:solidFill>
            </a:endParaRPr>
          </a:p>
        </p:txBody>
      </p:sp>
    </p:spTree>
    <p:extLst>
      <p:ext uri="{BB962C8B-B14F-4D97-AF65-F5344CB8AC3E}">
        <p14:creationId xmlns:p14="http://schemas.microsoft.com/office/powerpoint/2010/main" val="4302270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xfrm>
            <a:off x="685799" y="4400550"/>
            <a:ext cx="5590309" cy="3797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400" dirty="0" smtClean="0"/>
              <a:t>[</a:t>
            </a:r>
            <a:r>
              <a:rPr lang="en-US" altLang="en-US" sz="2400" dirty="0" smtClean="0">
                <a:solidFill>
                  <a:srgbClr val="0000FF"/>
                </a:solidFill>
              </a:rPr>
              <a:t>Read question</a:t>
            </a:r>
            <a:r>
              <a:rPr lang="en-US" altLang="en-US" sz="2400" dirty="0" smtClean="0"/>
              <a:t>] We will suggest four reasons.  First, remember that Gal 4:24 says, “these women are two covenants.” If Sarah and Hagar each represent the Abrahamic and Law Covenants respectively, then Sarah cannot also represent the New Covenant or you would have two women representing three covenants.  This would contradict Paul’s clear statement, “these women are two covenants.”</a:t>
            </a:r>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0300AC3-D2A7-40DF-B693-7F341ACB165E}" type="slidenum">
              <a:rPr lang="en-US" altLang="en-US" smtClean="0">
                <a:solidFill>
                  <a:srgbClr val="000000"/>
                </a:solidFill>
              </a:rPr>
              <a:pPr/>
              <a:t>75</a:t>
            </a:fld>
            <a:endParaRPr lang="en-US" altLang="en-US" smtClean="0">
              <a:solidFill>
                <a:srgbClr val="000000"/>
              </a:solidFill>
            </a:endParaRPr>
          </a:p>
        </p:txBody>
      </p:sp>
    </p:spTree>
    <p:extLst>
      <p:ext uri="{BB962C8B-B14F-4D97-AF65-F5344CB8AC3E}">
        <p14:creationId xmlns:p14="http://schemas.microsoft.com/office/powerpoint/2010/main" val="18466787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685800" y="4411663"/>
            <a:ext cx="5486400" cy="3600450"/>
          </a:xfrm>
        </p:spPr>
        <p:txBody>
          <a:bodyPr/>
          <a:lstStyle/>
          <a:p>
            <a:pPr eaLnBrk="1" fontAlgn="auto" hangingPunct="1">
              <a:spcBef>
                <a:spcPts val="0"/>
              </a:spcBef>
              <a:spcAft>
                <a:spcPts val="0"/>
              </a:spcAft>
              <a:defRPr/>
            </a:pPr>
            <a:r>
              <a:rPr lang="en-US" sz="2400" dirty="0" smtClean="0"/>
              <a:t>Second reason:  The Abrahamic Covenant, pictured by Sarah, cannot be considered a New Covenant, since it is the oldest of the three covenants.  The New Covenant will follow the Old Law Covenant which it replaces.  It is the final covenant that follows both the Abrahamic and Law Covenants.  Hence it is the newest covenant.</a:t>
            </a:r>
            <a:endParaRPr lang="en-US" sz="2400" dirty="0" smtClean="0">
              <a:effectLst>
                <a:outerShdw blurRad="50800" dist="38100" algn="tr" rotWithShape="0">
                  <a:prstClr val="black">
                    <a:alpha val="40000"/>
                  </a:prstClr>
                </a:outerShdw>
              </a:effectLst>
            </a:endParaRPr>
          </a:p>
          <a:p>
            <a:pPr eaLnBrk="1" fontAlgn="auto" hangingPunct="1">
              <a:spcBef>
                <a:spcPts val="0"/>
              </a:spcBef>
              <a:spcAft>
                <a:spcPts val="0"/>
              </a:spcAft>
              <a:defRPr/>
            </a:pPr>
            <a:endParaRPr lang="en-US" dirty="0" smtClean="0"/>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57BFAD8-F685-4731-B448-4670F799AE2D}" type="slidenum">
              <a:rPr lang="en-US" altLang="en-US" smtClean="0">
                <a:solidFill>
                  <a:srgbClr val="000000"/>
                </a:solidFill>
              </a:rPr>
              <a:pPr/>
              <a:t>76</a:t>
            </a:fld>
            <a:endParaRPr lang="en-US" altLang="en-US" smtClean="0">
              <a:solidFill>
                <a:srgbClr val="000000"/>
              </a:solidFill>
            </a:endParaRPr>
          </a:p>
        </p:txBody>
      </p:sp>
    </p:spTree>
    <p:extLst>
      <p:ext uri="{BB962C8B-B14F-4D97-AF65-F5344CB8AC3E}">
        <p14:creationId xmlns:p14="http://schemas.microsoft.com/office/powerpoint/2010/main" val="2146723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xfrm>
            <a:off x="685800" y="4400550"/>
            <a:ext cx="5683250" cy="38814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sz="2400" u="sng" dirty="0" smtClean="0"/>
              <a:t>Third reason</a:t>
            </a:r>
            <a:r>
              <a:rPr lang="en-US" sz="2400" dirty="0" smtClean="0"/>
              <a:t>:  Sarah cannot represent the New Covenant, since the Isaac class, the spiritual seed, head and body, is NOT under that covenant.  Jesus as the New Covenant’s Mediator (Hebrew 9:15) and as head of the body, did not need forgiveness of sins nor anything else the New Covenant of Jeremiah 31 could provide. Hence since Jesus the head is NOT under the New Covenant, neither are His body members.</a:t>
            </a:r>
            <a:endParaRPr lang="en-US" sz="2400" dirty="0" smtClean="0">
              <a:effectLst>
                <a:outerShdw blurRad="50800" dist="38100" algn="tr" rotWithShape="0">
                  <a:prstClr val="black">
                    <a:alpha val="40000"/>
                  </a:prstClr>
                </a:outerShdw>
              </a:effectLst>
            </a:endParaRPr>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A11CB3D-C5DF-4282-B5CB-80F14B7EB8CC}" type="slidenum">
              <a:rPr lang="en-US" altLang="en-US" smtClean="0">
                <a:solidFill>
                  <a:srgbClr val="000000"/>
                </a:solidFill>
              </a:rPr>
              <a:pPr/>
              <a:t>77</a:t>
            </a:fld>
            <a:endParaRPr lang="en-US" altLang="en-US" smtClean="0">
              <a:solidFill>
                <a:srgbClr val="000000"/>
              </a:solidFill>
            </a:endParaRPr>
          </a:p>
        </p:txBody>
      </p:sp>
    </p:spTree>
    <p:extLst>
      <p:ext uri="{BB962C8B-B14F-4D97-AF65-F5344CB8AC3E}">
        <p14:creationId xmlns:p14="http://schemas.microsoft.com/office/powerpoint/2010/main" val="24709572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sz="2400" u="sng" dirty="0" smtClean="0"/>
              <a:t>Fourth reason</a:t>
            </a:r>
            <a:r>
              <a:rPr lang="en-US" sz="2400" dirty="0" smtClean="0">
                <a:effectLst>
                  <a:outerShdw blurRad="50800" dist="38100" algn="tr" rotWithShape="0">
                    <a:prstClr val="black">
                      <a:alpha val="40000"/>
                    </a:prstClr>
                  </a:outerShdw>
                </a:effectLst>
              </a:rPr>
              <a:t>:</a:t>
            </a:r>
            <a:r>
              <a:rPr lang="en-US" sz="2400" dirty="0" smtClean="0"/>
              <a:t> [</a:t>
            </a:r>
            <a:r>
              <a:rPr lang="en-US" sz="2400" dirty="0" smtClean="0">
                <a:solidFill>
                  <a:srgbClr val="0000FF"/>
                </a:solidFill>
              </a:rPr>
              <a:t>Read verses</a:t>
            </a:r>
            <a:r>
              <a:rPr lang="en-US" sz="2400" dirty="0" smtClean="0"/>
              <a:t>] In Galatians 4:29, the expression, "him who was born according to the Spirit," identifies the “children of [the Abrahamic] promise” as the spiritual seed of the Abrahamic Covenant.  Clearly Paul placed the Church under the Abrahamic Covenant.  This promise to Abraham was the older covenant and hence cannot be called a “New Covenant.” </a:t>
            </a:r>
            <a:endParaRPr lang="en-US" altLang="en-US" sz="2400" dirty="0" smtClean="0"/>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AA37BFB-B8DC-455A-96C8-06A50021E456}" type="slidenum">
              <a:rPr lang="en-US" altLang="en-US" smtClean="0">
                <a:solidFill>
                  <a:srgbClr val="000000"/>
                </a:solidFill>
              </a:rPr>
              <a:pPr/>
              <a:t>78</a:t>
            </a:fld>
            <a:endParaRPr lang="en-US" altLang="en-US" smtClean="0">
              <a:solidFill>
                <a:srgbClr val="000000"/>
              </a:solidFill>
            </a:endParaRPr>
          </a:p>
        </p:txBody>
      </p:sp>
    </p:spTree>
    <p:extLst>
      <p:ext uri="{BB962C8B-B14F-4D97-AF65-F5344CB8AC3E}">
        <p14:creationId xmlns:p14="http://schemas.microsoft.com/office/powerpoint/2010/main" val="13438886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DB9BA9E-23EA-4EC7-B0D9-3C9F11323F8B}" type="slidenum">
              <a:rPr lang="en-US" altLang="en-US" smtClean="0">
                <a:solidFill>
                  <a:srgbClr val="000000"/>
                </a:solidFill>
              </a:rPr>
              <a:pPr/>
              <a:t>79</a:t>
            </a:fld>
            <a:endParaRPr lang="en-US" altLang="en-US" smtClean="0">
              <a:solidFill>
                <a:srgbClr val="000000"/>
              </a:solidFill>
            </a:endParaRPr>
          </a:p>
        </p:txBody>
      </p:sp>
    </p:spTree>
    <p:extLst>
      <p:ext uri="{BB962C8B-B14F-4D97-AF65-F5344CB8AC3E}">
        <p14:creationId xmlns:p14="http://schemas.microsoft.com/office/powerpoint/2010/main" val="10015157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C1BA9B3-A10C-45E8-9AED-B5DE8BE288DB}" type="slidenum">
              <a:rPr lang="en-US" altLang="en-US" smtClean="0">
                <a:solidFill>
                  <a:srgbClr val="000000"/>
                </a:solidFill>
              </a:rPr>
              <a:pPr/>
              <a:t>80</a:t>
            </a:fld>
            <a:endParaRPr lang="en-US" altLang="en-US" smtClean="0">
              <a:solidFill>
                <a:srgbClr val="000000"/>
              </a:solidFill>
            </a:endParaRPr>
          </a:p>
        </p:txBody>
      </p:sp>
    </p:spTree>
    <p:extLst>
      <p:ext uri="{BB962C8B-B14F-4D97-AF65-F5344CB8AC3E}">
        <p14:creationId xmlns:p14="http://schemas.microsoft.com/office/powerpoint/2010/main" val="1748134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3200" dirty="0" smtClean="0"/>
          </a:p>
        </p:txBody>
      </p:sp>
      <p:sp>
        <p:nvSpPr>
          <p:cNvPr id="172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DC1F943-4843-4F44-9434-F38C6CDC89FA}" type="slidenum">
              <a:rPr lang="en-US" altLang="en-US" smtClean="0">
                <a:solidFill>
                  <a:prstClr val="black"/>
                </a:solidFill>
              </a:rPr>
              <a:pPr/>
              <a:t>18</a:t>
            </a:fld>
            <a:endParaRPr lang="en-US" altLang="en-US" smtClean="0">
              <a:solidFill>
                <a:prstClr val="black"/>
              </a:solidFill>
            </a:endParaRPr>
          </a:p>
        </p:txBody>
      </p:sp>
    </p:spTree>
    <p:extLst>
      <p:ext uri="{BB962C8B-B14F-4D97-AF65-F5344CB8AC3E}">
        <p14:creationId xmlns:p14="http://schemas.microsoft.com/office/powerpoint/2010/main" val="1030541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5CCC817-EEB2-4B94-A98E-115E435A181C}" type="slidenum">
              <a:rPr lang="en-US" altLang="en-US" smtClean="0">
                <a:solidFill>
                  <a:srgbClr val="000000"/>
                </a:solidFill>
              </a:rPr>
              <a:pPr/>
              <a:t>81</a:t>
            </a:fld>
            <a:endParaRPr lang="en-US" altLang="en-US" smtClean="0">
              <a:solidFill>
                <a:srgbClr val="000000"/>
              </a:solidFill>
            </a:endParaRPr>
          </a:p>
        </p:txBody>
      </p:sp>
    </p:spTree>
    <p:extLst>
      <p:ext uri="{BB962C8B-B14F-4D97-AF65-F5344CB8AC3E}">
        <p14:creationId xmlns:p14="http://schemas.microsoft.com/office/powerpoint/2010/main" val="6322816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AE8A607-19D1-4655-B9AC-441F18D43A27}" type="slidenum">
              <a:rPr lang="en-US" altLang="en-US" smtClean="0">
                <a:solidFill>
                  <a:srgbClr val="000000"/>
                </a:solidFill>
              </a:rPr>
              <a:pPr/>
              <a:t>82</a:t>
            </a:fld>
            <a:endParaRPr lang="en-US" altLang="en-US" smtClean="0">
              <a:solidFill>
                <a:srgbClr val="000000"/>
              </a:solidFill>
            </a:endParaRPr>
          </a:p>
        </p:txBody>
      </p:sp>
    </p:spTree>
    <p:extLst>
      <p:ext uri="{BB962C8B-B14F-4D97-AF65-F5344CB8AC3E}">
        <p14:creationId xmlns:p14="http://schemas.microsoft.com/office/powerpoint/2010/main" val="19287989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800" dirty="0" smtClean="0"/>
              <a:t>[</a:t>
            </a:r>
            <a:r>
              <a:rPr lang="en-US" altLang="en-US" sz="2800" dirty="0" smtClean="0">
                <a:solidFill>
                  <a:srgbClr val="0000FF"/>
                </a:solidFill>
              </a:rPr>
              <a:t>Read R5300</a:t>
            </a:r>
            <a:r>
              <a:rPr lang="en-US" altLang="en-US" sz="2800" dirty="0" smtClean="0"/>
              <a:t>]</a:t>
            </a:r>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1FADBDC-D984-419E-BFA1-50810D7B3313}" type="slidenum">
              <a:rPr lang="en-US" altLang="en-US" smtClean="0">
                <a:solidFill>
                  <a:srgbClr val="000000"/>
                </a:solidFill>
              </a:rPr>
              <a:pPr/>
              <a:t>83</a:t>
            </a:fld>
            <a:endParaRPr lang="en-US" altLang="en-US" smtClean="0">
              <a:solidFill>
                <a:srgbClr val="000000"/>
              </a:solidFill>
            </a:endParaRPr>
          </a:p>
        </p:txBody>
      </p:sp>
    </p:spTree>
    <p:extLst>
      <p:ext uri="{BB962C8B-B14F-4D97-AF65-F5344CB8AC3E}">
        <p14:creationId xmlns:p14="http://schemas.microsoft.com/office/powerpoint/2010/main" val="9704672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800" dirty="0" smtClean="0"/>
              <a:t>[</a:t>
            </a:r>
            <a:r>
              <a:rPr lang="en-US" altLang="en-US" sz="2800" dirty="0" smtClean="0">
                <a:solidFill>
                  <a:srgbClr val="0000FF"/>
                </a:solidFill>
              </a:rPr>
              <a:t>Read R4371</a:t>
            </a:r>
            <a:r>
              <a:rPr lang="en-US" altLang="en-US" sz="2800" dirty="0" smtClean="0"/>
              <a:t>]</a:t>
            </a:r>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0FB6D1C-B94A-4297-91EC-375404F1E12A}" type="slidenum">
              <a:rPr lang="en-US" altLang="en-US" smtClean="0">
                <a:solidFill>
                  <a:srgbClr val="000000"/>
                </a:solidFill>
              </a:rPr>
              <a:pPr/>
              <a:t>84</a:t>
            </a:fld>
            <a:endParaRPr lang="en-US" altLang="en-US" smtClean="0">
              <a:solidFill>
                <a:srgbClr val="000000"/>
              </a:solidFill>
            </a:endParaRPr>
          </a:p>
        </p:txBody>
      </p:sp>
    </p:spTree>
    <p:extLst>
      <p:ext uri="{BB962C8B-B14F-4D97-AF65-F5344CB8AC3E}">
        <p14:creationId xmlns:p14="http://schemas.microsoft.com/office/powerpoint/2010/main" val="30699279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xfrm>
            <a:off x="685800" y="4400550"/>
            <a:ext cx="5486400" cy="308090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sz="2400" dirty="0" smtClean="0">
                <a:effectLst>
                  <a:outerShdw blurRad="38100" dist="38100" dir="2700000" algn="tl">
                    <a:srgbClr val="000000">
                      <a:alpha val="43137"/>
                    </a:srgbClr>
                  </a:outerShdw>
                </a:effectLst>
              </a:rPr>
              <a:t>We will suggest three reasons why Keturah represents the New Covenant:  </a:t>
            </a:r>
          </a:p>
          <a:p>
            <a:pPr eaLnBrk="1" hangingPunct="1">
              <a:spcBef>
                <a:spcPct val="0"/>
              </a:spcBef>
              <a:defRPr/>
            </a:pPr>
            <a:r>
              <a:rPr lang="en-US" sz="2400" dirty="0" smtClean="0">
                <a:effectLst>
                  <a:outerShdw blurRad="38100" dist="38100" dir="2700000" algn="tl">
                    <a:srgbClr val="000000">
                      <a:alpha val="43137"/>
                    </a:srgbClr>
                  </a:outerShdw>
                </a:effectLst>
              </a:rPr>
              <a:t>1) Abraham married Keturah (Gen 25) after Sarah died (Gen 23), showing that the New Covenant begins after the Abrahamic Covenant has completed its purpose of developing the spiritual seed. </a:t>
            </a:r>
            <a:endParaRPr lang="en-US" altLang="en-US" sz="2400" dirty="0" smtClean="0"/>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DD2C4CD-A7CA-41AC-AE6B-334F8FBCFDDF}" type="slidenum">
              <a:rPr lang="en-US" altLang="en-US" smtClean="0">
                <a:solidFill>
                  <a:srgbClr val="000000"/>
                </a:solidFill>
              </a:rPr>
              <a:pPr/>
              <a:t>85</a:t>
            </a:fld>
            <a:endParaRPr lang="en-US" altLang="en-US" smtClean="0">
              <a:solidFill>
                <a:srgbClr val="000000"/>
              </a:solidFill>
            </a:endParaRPr>
          </a:p>
        </p:txBody>
      </p:sp>
    </p:spTree>
    <p:extLst>
      <p:ext uri="{BB962C8B-B14F-4D97-AF65-F5344CB8AC3E}">
        <p14:creationId xmlns:p14="http://schemas.microsoft.com/office/powerpoint/2010/main" val="28184516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xfrm>
            <a:off x="685799" y="4400550"/>
            <a:ext cx="5777345" cy="368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400" dirty="0" smtClean="0"/>
              <a:t>Reason # 2 why Keturah represents the New Covenant is that Sarah never had a second son to picture the earthly class under the New Covenant.  Sarah could not picture the New Covenant since she already pictured the Abrahamic Covenant.  There would be a new wife or concubine, Keturah, to picture the New Covenant.  This was the simplest way God could present these covenants in type.  </a:t>
            </a:r>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A31922F-48B3-47B5-BA82-00527E5FF1CF}" type="slidenum">
              <a:rPr lang="en-US" altLang="en-US" smtClean="0">
                <a:solidFill>
                  <a:srgbClr val="000000"/>
                </a:solidFill>
              </a:rPr>
              <a:pPr/>
              <a:t>86</a:t>
            </a:fld>
            <a:endParaRPr lang="en-US" altLang="en-US" smtClean="0">
              <a:solidFill>
                <a:srgbClr val="000000"/>
              </a:solidFill>
            </a:endParaRPr>
          </a:p>
        </p:txBody>
      </p:sp>
    </p:spTree>
    <p:extLst>
      <p:ext uri="{BB962C8B-B14F-4D97-AF65-F5344CB8AC3E}">
        <p14:creationId xmlns:p14="http://schemas.microsoft.com/office/powerpoint/2010/main" val="86247525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xfrm>
            <a:off x="685800" y="4400550"/>
            <a:ext cx="5486400" cy="374592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400" dirty="0" smtClean="0"/>
              <a:t>Reason 3 why Keturah represents the New Covenant:  Just as Keturah became Abraham’s wife (or concubine) after Isaac married Rebekah, so the New Covenant goes into effect after the marriage of Christ and the Church. The New Covenant is added later to the Abrahamic Covenant to aid in accomplishing the Abrahamic promise to bless all the families of the earth (Genesis 12:3). </a:t>
            </a:r>
          </a:p>
          <a:p>
            <a:pPr eaLnBrk="1" hangingPunct="1">
              <a:spcBef>
                <a:spcPct val="0"/>
              </a:spcBef>
            </a:pPr>
            <a:endParaRPr lang="en-US" altLang="en-US" dirty="0" smtClean="0"/>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77A6502-8600-476D-BBB5-2B32171E5CBC}" type="slidenum">
              <a:rPr lang="en-US" altLang="en-US" smtClean="0">
                <a:solidFill>
                  <a:srgbClr val="000000"/>
                </a:solidFill>
              </a:rPr>
              <a:pPr/>
              <a:t>87</a:t>
            </a:fld>
            <a:endParaRPr lang="en-US" altLang="en-US" smtClean="0">
              <a:solidFill>
                <a:srgbClr val="000000"/>
              </a:solidFill>
            </a:endParaRPr>
          </a:p>
        </p:txBody>
      </p:sp>
    </p:spTree>
    <p:extLst>
      <p:ext uri="{BB962C8B-B14F-4D97-AF65-F5344CB8AC3E}">
        <p14:creationId xmlns:p14="http://schemas.microsoft.com/office/powerpoint/2010/main" val="8150889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z="2800" smtClean="0"/>
              <a:t>Let’s summarize the three reasons why Keturah represents the New Covenant.</a:t>
            </a:r>
          </a:p>
        </p:txBody>
      </p:sp>
      <p:sp>
        <p:nvSpPr>
          <p:cNvPr id="133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17C4F84-0D22-4A3C-8AD9-33BA24FB6072}" type="slidenum">
              <a:rPr lang="en-US" altLang="en-US" smtClean="0">
                <a:solidFill>
                  <a:srgbClr val="000000"/>
                </a:solidFill>
              </a:rPr>
              <a:pPr/>
              <a:t>88</a:t>
            </a:fld>
            <a:endParaRPr lang="en-US" altLang="en-US" smtClean="0">
              <a:solidFill>
                <a:srgbClr val="000000"/>
              </a:solidFill>
            </a:endParaRPr>
          </a:p>
        </p:txBody>
      </p:sp>
    </p:spTree>
    <p:extLst>
      <p:ext uri="{BB962C8B-B14F-4D97-AF65-F5344CB8AC3E}">
        <p14:creationId xmlns:p14="http://schemas.microsoft.com/office/powerpoint/2010/main" val="133499513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z="2800" smtClean="0"/>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CC7593B-4005-4785-BDC2-C41044EE9533}" type="slidenum">
              <a:rPr lang="en-US" altLang="en-US" smtClean="0">
                <a:solidFill>
                  <a:srgbClr val="000000"/>
                </a:solidFill>
              </a:rPr>
              <a:pPr/>
              <a:t>89</a:t>
            </a:fld>
            <a:endParaRPr lang="en-US" altLang="en-US" smtClean="0">
              <a:solidFill>
                <a:srgbClr val="000000"/>
              </a:solidFill>
            </a:endParaRPr>
          </a:p>
        </p:txBody>
      </p:sp>
    </p:spTree>
    <p:extLst>
      <p:ext uri="{BB962C8B-B14F-4D97-AF65-F5344CB8AC3E}">
        <p14:creationId xmlns:p14="http://schemas.microsoft.com/office/powerpoint/2010/main" val="414574228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A61D8D6-C8EB-4F42-91BB-63E73EF7752E}" type="slidenum">
              <a:rPr lang="en-US" altLang="en-US" smtClean="0">
                <a:solidFill>
                  <a:srgbClr val="000000"/>
                </a:solidFill>
              </a:rPr>
              <a:pPr/>
              <a:t>90</a:t>
            </a:fld>
            <a:endParaRPr lang="en-US" altLang="en-US" smtClean="0">
              <a:solidFill>
                <a:srgbClr val="000000"/>
              </a:solidFill>
            </a:endParaRPr>
          </a:p>
        </p:txBody>
      </p:sp>
    </p:spTree>
    <p:extLst>
      <p:ext uri="{BB962C8B-B14F-4D97-AF65-F5344CB8AC3E}">
        <p14:creationId xmlns:p14="http://schemas.microsoft.com/office/powerpoint/2010/main" val="1142651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3200" dirty="0" smtClean="0"/>
          </a:p>
        </p:txBody>
      </p:sp>
      <p:sp>
        <p:nvSpPr>
          <p:cNvPr id="172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DC1F943-4843-4F44-9434-F38C6CDC89FA}" type="slidenum">
              <a:rPr lang="en-US" altLang="en-US" smtClean="0">
                <a:solidFill>
                  <a:prstClr val="black"/>
                </a:solidFill>
              </a:rPr>
              <a:pPr/>
              <a:t>19</a:t>
            </a:fld>
            <a:endParaRPr lang="en-US" altLang="en-US" smtClean="0">
              <a:solidFill>
                <a:prstClr val="black"/>
              </a:solidFill>
            </a:endParaRPr>
          </a:p>
        </p:txBody>
      </p:sp>
    </p:spTree>
    <p:extLst>
      <p:ext uri="{BB962C8B-B14F-4D97-AF65-F5344CB8AC3E}">
        <p14:creationId xmlns:p14="http://schemas.microsoft.com/office/powerpoint/2010/main" val="210053366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3200" dirty="0" smtClean="0"/>
              <a:t>Part 2 summary</a:t>
            </a:r>
          </a:p>
        </p:txBody>
      </p:sp>
      <p:sp>
        <p:nvSpPr>
          <p:cNvPr id="139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CAD57F1-8A43-4A3A-8FCB-CEF40A68A2A2}" type="slidenum">
              <a:rPr lang="en-US" altLang="en-US" smtClean="0"/>
              <a:pPr/>
              <a:t>91</a:t>
            </a:fld>
            <a:endParaRPr lang="en-US" altLang="en-US" smtClean="0"/>
          </a:p>
        </p:txBody>
      </p:sp>
    </p:spTree>
    <p:extLst>
      <p:ext uri="{BB962C8B-B14F-4D97-AF65-F5344CB8AC3E}">
        <p14:creationId xmlns:p14="http://schemas.microsoft.com/office/powerpoint/2010/main" val="38318299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3200" dirty="0" smtClean="0"/>
          </a:p>
        </p:txBody>
      </p:sp>
      <p:sp>
        <p:nvSpPr>
          <p:cNvPr id="139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CAD57F1-8A43-4A3A-8FCB-CEF40A68A2A2}" type="slidenum">
              <a:rPr lang="en-US" altLang="en-US" smtClean="0"/>
              <a:pPr/>
              <a:t>92</a:t>
            </a:fld>
            <a:endParaRPr lang="en-US" altLang="en-US" smtClean="0"/>
          </a:p>
        </p:txBody>
      </p:sp>
    </p:spTree>
    <p:extLst>
      <p:ext uri="{BB962C8B-B14F-4D97-AF65-F5344CB8AC3E}">
        <p14:creationId xmlns:p14="http://schemas.microsoft.com/office/powerpoint/2010/main" val="389043971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3200" dirty="0" smtClean="0"/>
          </a:p>
        </p:txBody>
      </p:sp>
      <p:sp>
        <p:nvSpPr>
          <p:cNvPr id="139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CAD57F1-8A43-4A3A-8FCB-CEF40A68A2A2}" type="slidenum">
              <a:rPr lang="en-US" altLang="en-US" smtClean="0"/>
              <a:pPr/>
              <a:t>93</a:t>
            </a:fld>
            <a:endParaRPr lang="en-US" altLang="en-US" smtClean="0"/>
          </a:p>
        </p:txBody>
      </p:sp>
    </p:spTree>
    <p:extLst>
      <p:ext uri="{BB962C8B-B14F-4D97-AF65-F5344CB8AC3E}">
        <p14:creationId xmlns:p14="http://schemas.microsoft.com/office/powerpoint/2010/main" val="172802398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3200" dirty="0" smtClean="0"/>
          </a:p>
        </p:txBody>
      </p:sp>
      <p:sp>
        <p:nvSpPr>
          <p:cNvPr id="139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CAD57F1-8A43-4A3A-8FCB-CEF40A68A2A2}" type="slidenum">
              <a:rPr lang="en-US" altLang="en-US" smtClean="0"/>
              <a:pPr/>
              <a:t>94</a:t>
            </a:fld>
            <a:endParaRPr lang="en-US" altLang="en-US" smtClean="0"/>
          </a:p>
        </p:txBody>
      </p:sp>
    </p:spTree>
    <p:extLst>
      <p:ext uri="{BB962C8B-B14F-4D97-AF65-F5344CB8AC3E}">
        <p14:creationId xmlns:p14="http://schemas.microsoft.com/office/powerpoint/2010/main" val="303337094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3200" dirty="0" smtClean="0"/>
          </a:p>
        </p:txBody>
      </p:sp>
      <p:sp>
        <p:nvSpPr>
          <p:cNvPr id="139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CAD57F1-8A43-4A3A-8FCB-CEF40A68A2A2}" type="slidenum">
              <a:rPr lang="en-US" altLang="en-US" smtClean="0"/>
              <a:pPr/>
              <a:t>95</a:t>
            </a:fld>
            <a:endParaRPr lang="en-US" altLang="en-US" smtClean="0"/>
          </a:p>
        </p:txBody>
      </p:sp>
    </p:spTree>
    <p:extLst>
      <p:ext uri="{BB962C8B-B14F-4D97-AF65-F5344CB8AC3E}">
        <p14:creationId xmlns:p14="http://schemas.microsoft.com/office/powerpoint/2010/main" val="348726144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3200" dirty="0" smtClean="0"/>
          </a:p>
        </p:txBody>
      </p:sp>
      <p:sp>
        <p:nvSpPr>
          <p:cNvPr id="139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CAD57F1-8A43-4A3A-8FCB-CEF40A68A2A2}" type="slidenum">
              <a:rPr lang="en-US" altLang="en-US" smtClean="0"/>
              <a:pPr/>
              <a:t>96</a:t>
            </a:fld>
            <a:endParaRPr lang="en-US" altLang="en-US" smtClean="0"/>
          </a:p>
        </p:txBody>
      </p:sp>
    </p:spTree>
    <p:extLst>
      <p:ext uri="{BB962C8B-B14F-4D97-AF65-F5344CB8AC3E}">
        <p14:creationId xmlns:p14="http://schemas.microsoft.com/office/powerpoint/2010/main" val="180209880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2800" smtClean="0"/>
          </a:p>
        </p:txBody>
      </p:sp>
      <p:sp>
        <p:nvSpPr>
          <p:cNvPr id="141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FB04F94-5ED2-4DAA-8433-D77195597E4B}" type="slidenum">
              <a:rPr lang="en-US" altLang="en-US" smtClean="0"/>
              <a:pPr/>
              <a:t>97</a:t>
            </a:fld>
            <a:endParaRPr lang="en-US" altLang="en-US" smtClean="0"/>
          </a:p>
        </p:txBody>
      </p:sp>
    </p:spTree>
    <p:extLst>
      <p:ext uri="{BB962C8B-B14F-4D97-AF65-F5344CB8AC3E}">
        <p14:creationId xmlns:p14="http://schemas.microsoft.com/office/powerpoint/2010/main" val="175186802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2800" smtClean="0"/>
          </a:p>
        </p:txBody>
      </p:sp>
      <p:sp>
        <p:nvSpPr>
          <p:cNvPr id="141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FB04F94-5ED2-4DAA-8433-D77195597E4B}" type="slidenum">
              <a:rPr lang="en-US" altLang="en-US" smtClean="0"/>
              <a:pPr/>
              <a:t>105</a:t>
            </a:fld>
            <a:endParaRPr lang="en-US" altLang="en-US" smtClean="0"/>
          </a:p>
        </p:txBody>
      </p:sp>
    </p:spTree>
    <p:extLst>
      <p:ext uri="{BB962C8B-B14F-4D97-AF65-F5344CB8AC3E}">
        <p14:creationId xmlns:p14="http://schemas.microsoft.com/office/powerpoint/2010/main" val="3689767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3200" dirty="0" smtClean="0"/>
              <a:t>Read screen.  </a:t>
            </a:r>
          </a:p>
          <a:p>
            <a:r>
              <a:rPr lang="en-US" altLang="en-US" sz="3200" dirty="0" smtClean="0"/>
              <a:t>Now let’s continue with Part 2 of Our Role in God’s Covenants.</a:t>
            </a:r>
          </a:p>
        </p:txBody>
      </p:sp>
      <p:sp>
        <p:nvSpPr>
          <p:cNvPr id="172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DC1F943-4843-4F44-9434-F38C6CDC89FA}" type="slidenum">
              <a:rPr lang="en-US" altLang="en-US" smtClean="0">
                <a:solidFill>
                  <a:prstClr val="black"/>
                </a:solidFill>
              </a:rPr>
              <a:pPr/>
              <a:t>20</a:t>
            </a:fld>
            <a:endParaRPr lang="en-US" altLang="en-US" smtClean="0">
              <a:solidFill>
                <a:prstClr val="black"/>
              </a:solidFill>
            </a:endParaRPr>
          </a:p>
        </p:txBody>
      </p:sp>
    </p:spTree>
    <p:extLst>
      <p:ext uri="{BB962C8B-B14F-4D97-AF65-F5344CB8AC3E}">
        <p14:creationId xmlns:p14="http://schemas.microsoft.com/office/powerpoint/2010/main" val="188118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83017CE-6039-4F19-A1D8-859BF1815787}" type="datetimeFigureOut">
              <a:rPr lang="en-US"/>
              <a:pPr>
                <a:defRPr/>
              </a:pPr>
              <a:t>2/17/2019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EB389DD-745C-4EFC-9551-9799F484D7DE}" type="slidenum">
              <a:rPr lang="en-US"/>
              <a:pPr>
                <a:defRPr/>
              </a:pPr>
              <a:t>‹#›</a:t>
            </a:fld>
            <a:endParaRPr lang="en-US"/>
          </a:p>
        </p:txBody>
      </p:sp>
    </p:spTree>
    <p:extLst>
      <p:ext uri="{BB962C8B-B14F-4D97-AF65-F5344CB8AC3E}">
        <p14:creationId xmlns:p14="http://schemas.microsoft.com/office/powerpoint/2010/main" val="2371754147"/>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296541-89DD-4C68-A809-4404F6AA6226}" type="datetimeFigureOut">
              <a:rPr lang="en-US"/>
              <a:pPr>
                <a:defRPr/>
              </a:pPr>
              <a:t>2/17/2019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59310E-3E01-4EC8-AAF7-C02257C200A7}" type="slidenum">
              <a:rPr lang="en-US"/>
              <a:pPr>
                <a:defRPr/>
              </a:pPr>
              <a:t>‹#›</a:t>
            </a:fld>
            <a:endParaRPr lang="en-US"/>
          </a:p>
        </p:txBody>
      </p:sp>
    </p:spTree>
    <p:extLst>
      <p:ext uri="{BB962C8B-B14F-4D97-AF65-F5344CB8AC3E}">
        <p14:creationId xmlns:p14="http://schemas.microsoft.com/office/powerpoint/2010/main" val="1136045318"/>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482261E-9A97-4F1D-BA8D-C3B78F0FDC61}" type="datetimeFigureOut">
              <a:rPr lang="en-US"/>
              <a:pPr>
                <a:defRPr/>
              </a:pPr>
              <a:t>2/17/2019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23EF81-9275-4200-9810-BF1CAA524303}" type="slidenum">
              <a:rPr lang="en-US"/>
              <a:pPr>
                <a:defRPr/>
              </a:pPr>
              <a:t>‹#›</a:t>
            </a:fld>
            <a:endParaRPr lang="en-US"/>
          </a:p>
        </p:txBody>
      </p:sp>
    </p:spTree>
    <p:extLst>
      <p:ext uri="{BB962C8B-B14F-4D97-AF65-F5344CB8AC3E}">
        <p14:creationId xmlns:p14="http://schemas.microsoft.com/office/powerpoint/2010/main" val="2392609920"/>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2401" y="1406021"/>
            <a:ext cx="8229599" cy="2251579"/>
          </a:xfrm>
        </p:spPr>
        <p:txBody>
          <a:bodyPr lIns="0" rIns="0" anchor="t">
            <a:noAutofit/>
          </a:bodyPr>
          <a:lstStyle>
            <a:lvl1pPr>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1422400" y="3905864"/>
            <a:ext cx="8229600" cy="1123336"/>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D61AF752-AC8A-4EBD-9BAE-453D87B6056D}" type="datetimeFigureOut">
              <a:rPr lang="en-US" smtClean="0">
                <a:solidFill>
                  <a:srgbClr val="FFFFFF">
                    <a:tint val="75000"/>
                  </a:srgbClr>
                </a:solidFill>
              </a:rPr>
              <a:pPr/>
              <a:t>2/17/2019</a:t>
            </a:fld>
            <a:endParaRPr lang="en-US">
              <a:solidFill>
                <a:srgbClr val="FFFFFF">
                  <a:tint val="75000"/>
                </a:srgbClr>
              </a:solidFill>
            </a:endParaRPr>
          </a:p>
        </p:txBody>
      </p:sp>
      <p:sp>
        <p:nvSpPr>
          <p:cNvPr id="8" name="Slide Number Placeholder 7"/>
          <p:cNvSpPr>
            <a:spLocks noGrp="1"/>
          </p:cNvSpPr>
          <p:nvPr>
            <p:ph type="sldNum" sz="quarter" idx="11"/>
          </p:nvPr>
        </p:nvSpPr>
        <p:spPr/>
        <p:txBody>
          <a:bodyPr/>
          <a:lstStyle/>
          <a:p>
            <a:fld id="{4B4EBD4C-56B1-4536-8489-864109165CD7}" type="slidenum">
              <a:rPr lang="en-US" smtClean="0">
                <a:solidFill>
                  <a:srgbClr val="FFFFFF">
                    <a:tint val="75000"/>
                  </a:srgbClr>
                </a:solidFill>
              </a:rPr>
              <a:pPr/>
              <a:t>‹#›</a:t>
            </a:fld>
            <a:endParaRPr lang="en-US">
              <a:solidFill>
                <a:srgbClr val="FFFFFF">
                  <a:tint val="75000"/>
                </a:srgbClr>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160611563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608576" y="1545336"/>
            <a:ext cx="5632704"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8"/>
          <p:cNvSpPr>
            <a:spLocks noGrp="1"/>
          </p:cNvSpPr>
          <p:nvPr>
            <p:ph type="dt" sz="half" idx="14"/>
          </p:nvPr>
        </p:nvSpPr>
        <p:spPr/>
        <p:txBody>
          <a:bodyPr/>
          <a:lstStyle/>
          <a:p>
            <a:fld id="{D61AF752-AC8A-4EBD-9BAE-453D87B6056D}" type="datetimeFigureOut">
              <a:rPr lang="en-US" smtClean="0">
                <a:solidFill>
                  <a:srgbClr val="FFFFFF">
                    <a:tint val="75000"/>
                  </a:srgbClr>
                </a:solidFill>
              </a:rPr>
              <a:pPr/>
              <a:t>2/17/2019</a:t>
            </a:fld>
            <a:endParaRPr lang="en-US">
              <a:solidFill>
                <a:srgbClr val="FFFFFF">
                  <a:tint val="75000"/>
                </a:srgbClr>
              </a:solidFill>
            </a:endParaRPr>
          </a:p>
        </p:txBody>
      </p:sp>
      <p:sp>
        <p:nvSpPr>
          <p:cNvPr id="10" name="Slide Number Placeholder 9"/>
          <p:cNvSpPr>
            <a:spLocks noGrp="1"/>
          </p:cNvSpPr>
          <p:nvPr>
            <p:ph type="sldNum" sz="quarter" idx="15"/>
          </p:nvPr>
        </p:nvSpPr>
        <p:spPr/>
        <p:txBody>
          <a:bodyPr/>
          <a:lstStyle/>
          <a:p>
            <a:fld id="{4B4EBD4C-56B1-4536-8489-864109165CD7}" type="slidenum">
              <a:rPr lang="en-US" smtClean="0">
                <a:solidFill>
                  <a:srgbClr val="FFFFFF">
                    <a:tint val="75000"/>
                  </a:srgbClr>
                </a:solidFill>
              </a:rPr>
              <a:pPr/>
              <a:t>‹#›</a:t>
            </a:fld>
            <a:endParaRPr lang="en-US">
              <a:solidFill>
                <a:srgbClr val="FFFFFF">
                  <a:tint val="75000"/>
                </a:srgbClr>
              </a:solidFill>
            </a:endParaRPr>
          </a:p>
        </p:txBody>
      </p:sp>
      <p:sp>
        <p:nvSpPr>
          <p:cNvPr id="11" name="Footer Placeholder 10"/>
          <p:cNvSpPr>
            <a:spLocks noGrp="1"/>
          </p:cNvSpPr>
          <p:nvPr>
            <p:ph type="ftr" sz="quarter" idx="16"/>
          </p:nvPr>
        </p:nvSpPr>
        <p:spPr/>
        <p:txBody>
          <a:bodyPr/>
          <a:lstStyle/>
          <a:p>
            <a:endParaRPr lang="en-US">
              <a:solidFill>
                <a:srgbClr val="FFFFFF"/>
              </a:solidFill>
            </a:endParaRPr>
          </a:p>
        </p:txBody>
      </p:sp>
      <p:sp>
        <p:nvSpPr>
          <p:cNvPr id="12" name="Title 1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71897310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26464" y="1472184"/>
            <a:ext cx="8229600" cy="2130552"/>
          </a:xfrm>
        </p:spPr>
        <p:txBody>
          <a:bodyPr anchor="t">
            <a:noAutofit/>
          </a:bodyPr>
          <a:lstStyle>
            <a:lvl1pPr algn="l">
              <a:defRPr sz="48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1426464" y="3886200"/>
            <a:ext cx="8229600" cy="914400"/>
          </a:xfrm>
        </p:spPr>
        <p:txBody>
          <a:bodyPr anchor="t">
            <a:normAutofit/>
          </a:bodyPr>
          <a:lstStyle>
            <a:lvl1pPr marL="0" indent="0">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D61AF752-AC8A-4EBD-9BAE-453D87B6056D}" type="datetimeFigureOut">
              <a:rPr lang="en-US" smtClean="0">
                <a:solidFill>
                  <a:srgbClr val="FFFFFF">
                    <a:tint val="75000"/>
                  </a:srgbClr>
                </a:solidFill>
              </a:rPr>
              <a:pPr/>
              <a:t>2/17/2019</a:t>
            </a:fld>
            <a:endParaRPr lang="en-US">
              <a:solidFill>
                <a:srgbClr val="FFFFFF">
                  <a:tint val="75000"/>
                </a:srgbClr>
              </a:solidFill>
            </a:endParaRPr>
          </a:p>
        </p:txBody>
      </p:sp>
      <p:sp>
        <p:nvSpPr>
          <p:cNvPr id="8" name="Slide Number Placeholder 7"/>
          <p:cNvSpPr>
            <a:spLocks noGrp="1"/>
          </p:cNvSpPr>
          <p:nvPr>
            <p:ph type="sldNum" sz="quarter" idx="11"/>
          </p:nvPr>
        </p:nvSpPr>
        <p:spPr/>
        <p:txBody>
          <a:bodyPr/>
          <a:lstStyle/>
          <a:p>
            <a:fld id="{4B4EBD4C-56B1-4536-8489-864109165CD7}" type="slidenum">
              <a:rPr lang="en-US" smtClean="0">
                <a:solidFill>
                  <a:srgbClr val="FFFFFF">
                    <a:tint val="75000"/>
                  </a:srgbClr>
                </a:solidFill>
              </a:rPr>
              <a:pPr/>
              <a:t>‹#›</a:t>
            </a:fld>
            <a:endParaRPr lang="en-US">
              <a:solidFill>
                <a:srgbClr val="FFFFFF">
                  <a:tint val="75000"/>
                </a:srgbClr>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269418238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8369" y="609600"/>
            <a:ext cx="4821767" cy="1066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982664" y="1915859"/>
            <a:ext cx="4862621" cy="2881426"/>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2339" y="1915881"/>
            <a:ext cx="4852415" cy="2881398"/>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0"/>
          </p:nvPr>
        </p:nvSpPr>
        <p:spPr/>
        <p:txBody>
          <a:bodyPr/>
          <a:lstStyle/>
          <a:p>
            <a:fld id="{D61AF752-AC8A-4EBD-9BAE-453D87B6056D}" type="datetimeFigureOut">
              <a:rPr lang="en-US" smtClean="0">
                <a:solidFill>
                  <a:srgbClr val="FFFFFF">
                    <a:tint val="75000"/>
                  </a:srgbClr>
                </a:solidFill>
              </a:rPr>
              <a:pPr/>
              <a:t>2/17/2019</a:t>
            </a:fld>
            <a:endParaRPr lang="en-US">
              <a:solidFill>
                <a:srgbClr val="FFFFFF">
                  <a:tint val="75000"/>
                </a:srgbClr>
              </a:solidFill>
            </a:endParaRPr>
          </a:p>
        </p:txBody>
      </p:sp>
      <p:sp>
        <p:nvSpPr>
          <p:cNvPr id="10" name="Slide Number Placeholder 9"/>
          <p:cNvSpPr>
            <a:spLocks noGrp="1"/>
          </p:cNvSpPr>
          <p:nvPr>
            <p:ph type="sldNum" sz="quarter" idx="11"/>
          </p:nvPr>
        </p:nvSpPr>
        <p:spPr/>
        <p:txBody>
          <a:bodyPr/>
          <a:lstStyle/>
          <a:p>
            <a:fld id="{4B4EBD4C-56B1-4536-8489-864109165CD7}" type="slidenum">
              <a:rPr lang="en-US" smtClean="0">
                <a:solidFill>
                  <a:srgbClr val="FFFFFF">
                    <a:tint val="75000"/>
                  </a:srgbClr>
                </a:solidFill>
              </a:rPr>
              <a:pPr/>
              <a:t>‹#›</a:t>
            </a:fld>
            <a:endParaRPr lang="en-US">
              <a:solidFill>
                <a:srgbClr val="FFFFFF">
                  <a:tint val="75000"/>
                </a:srgbClr>
              </a:solidFill>
            </a:endParaRPr>
          </a:p>
        </p:txBody>
      </p:sp>
      <p:sp>
        <p:nvSpPr>
          <p:cNvPr id="11" name="Footer Placeholder 10"/>
          <p:cNvSpPr>
            <a:spLocks noGrp="1"/>
          </p:cNvSpPr>
          <p:nvPr>
            <p:ph type="ftr" sz="quarter" idx="12"/>
          </p:nvPr>
        </p:nvSpPr>
        <p:spPr>
          <a:xfrm>
            <a:off x="658368" y="6356351"/>
            <a:ext cx="6803136" cy="365125"/>
          </a:xfrm>
        </p:spPr>
        <p:txBody>
          <a:bodyPr/>
          <a:lstStyle/>
          <a:p>
            <a:endParaRPr lang="en-US">
              <a:solidFill>
                <a:srgbClr val="FFFFFF"/>
              </a:solidFill>
            </a:endParaRPr>
          </a:p>
        </p:txBody>
      </p:sp>
    </p:spTree>
    <p:extLst>
      <p:ext uri="{BB962C8B-B14F-4D97-AF65-F5344CB8AC3E}">
        <p14:creationId xmlns:p14="http://schemas.microsoft.com/office/powerpoint/2010/main" val="241740935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8368" y="609601"/>
            <a:ext cx="4820979" cy="1066799"/>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60401" y="1916113"/>
            <a:ext cx="4851400" cy="646112"/>
          </a:xfrm>
        </p:spPr>
        <p:txBody>
          <a:bodyPr anchor="t">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0400" y="2860677"/>
            <a:ext cx="4851400" cy="28828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90168" y="1916113"/>
            <a:ext cx="4881033" cy="646112"/>
          </a:xfrm>
        </p:spPr>
        <p:txBody>
          <a:bodyPr anchor="t">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990168" y="2860676"/>
            <a:ext cx="4868333" cy="2882900"/>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p:cNvSpPr>
          <p:nvPr>
            <p:ph type="dt" sz="half" idx="10"/>
          </p:nvPr>
        </p:nvSpPr>
        <p:spPr/>
        <p:txBody>
          <a:bodyPr/>
          <a:lstStyle/>
          <a:p>
            <a:fld id="{D61AF752-AC8A-4EBD-9BAE-453D87B6056D}" type="datetimeFigureOut">
              <a:rPr lang="en-US" smtClean="0">
                <a:solidFill>
                  <a:srgbClr val="FFFFFF">
                    <a:tint val="75000"/>
                  </a:srgbClr>
                </a:solidFill>
              </a:rPr>
              <a:pPr/>
              <a:t>2/17/2019</a:t>
            </a:fld>
            <a:endParaRPr lang="en-US">
              <a:solidFill>
                <a:srgbClr val="FFFFFF">
                  <a:tint val="75000"/>
                </a:srgbClr>
              </a:solidFill>
            </a:endParaRPr>
          </a:p>
        </p:txBody>
      </p:sp>
      <p:sp>
        <p:nvSpPr>
          <p:cNvPr id="11" name="Slide Number Placeholder 10"/>
          <p:cNvSpPr>
            <a:spLocks noGrp="1"/>
          </p:cNvSpPr>
          <p:nvPr>
            <p:ph type="sldNum" sz="quarter" idx="11"/>
          </p:nvPr>
        </p:nvSpPr>
        <p:spPr/>
        <p:txBody>
          <a:bodyPr/>
          <a:lstStyle/>
          <a:p>
            <a:fld id="{4B4EBD4C-56B1-4536-8489-864109165CD7}" type="slidenum">
              <a:rPr lang="en-US" smtClean="0">
                <a:solidFill>
                  <a:srgbClr val="FFFFFF">
                    <a:tint val="75000"/>
                  </a:srgbClr>
                </a:solidFill>
              </a:rPr>
              <a:pPr/>
              <a:t>‹#›</a:t>
            </a:fld>
            <a:endParaRPr lang="en-US">
              <a:solidFill>
                <a:srgbClr val="FFFFFF">
                  <a:tint val="75000"/>
                </a:srgbClr>
              </a:solidFill>
            </a:endParaRPr>
          </a:p>
        </p:txBody>
      </p:sp>
      <p:sp>
        <p:nvSpPr>
          <p:cNvPr id="12" name="Footer Placeholder 11"/>
          <p:cNvSpPr>
            <a:spLocks noGrp="1"/>
          </p:cNvSpPr>
          <p:nvPr>
            <p:ph type="ftr" sz="quarter" idx="12"/>
          </p:nvPr>
        </p:nvSpPr>
        <p:spPr>
          <a:xfrm>
            <a:off x="658368" y="6356351"/>
            <a:ext cx="6803136" cy="365125"/>
          </a:xfrm>
        </p:spPr>
        <p:txBody>
          <a:bodyPr/>
          <a:lstStyle/>
          <a:p>
            <a:endParaRPr lang="en-US">
              <a:solidFill>
                <a:srgbClr val="FFFFFF"/>
              </a:solidFill>
            </a:endParaRPr>
          </a:p>
        </p:txBody>
      </p:sp>
    </p:spTree>
    <p:extLst>
      <p:ext uri="{BB962C8B-B14F-4D97-AF65-F5344CB8AC3E}">
        <p14:creationId xmlns:p14="http://schemas.microsoft.com/office/powerpoint/2010/main" val="396559885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550400" y="1551544"/>
            <a:ext cx="2438400" cy="365125"/>
          </a:xfrm>
        </p:spPr>
        <p:txBody>
          <a:bodyPr/>
          <a:lstStyle/>
          <a:p>
            <a:fld id="{D61AF752-AC8A-4EBD-9BAE-453D87B6056D}" type="datetimeFigureOut">
              <a:rPr lang="en-US" smtClean="0">
                <a:solidFill>
                  <a:srgbClr val="FFFFFF">
                    <a:tint val="75000"/>
                  </a:srgbClr>
                </a:solidFill>
              </a:rPr>
              <a:pPr/>
              <a:t>2/17/2019</a:t>
            </a:fld>
            <a:endParaRPr lang="en-US">
              <a:solidFill>
                <a:srgbClr val="FFFFFF">
                  <a:tint val="75000"/>
                </a:srgbClr>
              </a:solidFill>
            </a:endParaRPr>
          </a:p>
        </p:txBody>
      </p:sp>
      <p:sp>
        <p:nvSpPr>
          <p:cNvPr id="5" name="Title 4"/>
          <p:cNvSpPr>
            <a:spLocks noGrp="1"/>
          </p:cNvSpPr>
          <p:nvPr>
            <p:ph type="title"/>
          </p:nvPr>
        </p:nvSpPr>
        <p:spPr/>
        <p:txBody>
          <a:body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4B4EBD4C-56B1-4536-8489-864109165CD7}" type="slidenum">
              <a:rPr lang="en-US" smtClean="0">
                <a:solidFill>
                  <a:srgbClr val="FFFFFF">
                    <a:tint val="75000"/>
                  </a:srgbClr>
                </a:solidFill>
              </a:rPr>
              <a:pPr/>
              <a:t>‹#›</a:t>
            </a:fld>
            <a:endParaRPr lang="en-US">
              <a:solidFill>
                <a:srgbClr val="FFFFFF">
                  <a:tint val="75000"/>
                </a:srgbClr>
              </a:solidFill>
            </a:endParaRPr>
          </a:p>
        </p:txBody>
      </p:sp>
      <p:sp>
        <p:nvSpPr>
          <p:cNvPr id="6" name="Footer Placeholder 5"/>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33750951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1AF752-AC8A-4EBD-9BAE-453D87B6056D}" type="datetimeFigureOut">
              <a:rPr lang="en-US" smtClean="0">
                <a:solidFill>
                  <a:srgbClr val="FFFFFF">
                    <a:tint val="75000"/>
                  </a:srgbClr>
                </a:solidFill>
              </a:rPr>
              <a:pPr/>
              <a:t>2/17/2019</a:t>
            </a:fld>
            <a:endParaRPr lang="en-US">
              <a:solidFill>
                <a:srgbClr val="FFFFFF">
                  <a:tint val="75000"/>
                </a:srgbClr>
              </a:solidFill>
            </a:endParaRPr>
          </a:p>
        </p:txBody>
      </p:sp>
      <p:sp>
        <p:nvSpPr>
          <p:cNvPr id="3" name="Footer Placeholder 2"/>
          <p:cNvSpPr>
            <a:spLocks noGrp="1"/>
          </p:cNvSpPr>
          <p:nvPr>
            <p:ph type="ftr" sz="quarter" idx="11"/>
          </p:nvPr>
        </p:nvSpPr>
        <p:spPr/>
        <p:txBody>
          <a:bodyPr/>
          <a:lstStyle/>
          <a:p>
            <a:endParaRPr lang="en-US">
              <a:solidFill>
                <a:srgbClr val="FFFFFF"/>
              </a:solidFill>
            </a:endParaRPr>
          </a:p>
        </p:txBody>
      </p:sp>
      <p:sp>
        <p:nvSpPr>
          <p:cNvPr id="4" name="Slide Number Placeholder 3"/>
          <p:cNvSpPr>
            <a:spLocks noGrp="1"/>
          </p:cNvSpPr>
          <p:nvPr>
            <p:ph type="sldNum" sz="quarter" idx="12"/>
          </p:nvPr>
        </p:nvSpPr>
        <p:spPr/>
        <p:txBody>
          <a:bodyPr/>
          <a:lstStyle/>
          <a:p>
            <a:fld id="{4B4EBD4C-56B1-4536-8489-864109165CD7}"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244010026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985934" y="1920877"/>
            <a:ext cx="4872567" cy="2889249"/>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58369" y="606425"/>
            <a:ext cx="4838700" cy="1041400"/>
          </a:xfrm>
        </p:spPr>
        <p:txBody>
          <a:bodyPr anchor="t">
            <a:normAutofit/>
          </a:bodyPr>
          <a:lstStyle>
            <a:lvl1pPr algn="l">
              <a:defRPr sz="18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660401" y="1920876"/>
            <a:ext cx="4838700" cy="1812925"/>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D61AF752-AC8A-4EBD-9BAE-453D87B6056D}" type="datetimeFigureOut">
              <a:rPr lang="en-US" smtClean="0">
                <a:solidFill>
                  <a:srgbClr val="FFFFFF">
                    <a:tint val="75000"/>
                  </a:srgbClr>
                </a:solidFill>
              </a:rPr>
              <a:pPr/>
              <a:t>2/17/2019</a:t>
            </a:fld>
            <a:endParaRPr lang="en-US">
              <a:solidFill>
                <a:srgbClr val="FFFFFF">
                  <a:tint val="75000"/>
                </a:srgbClr>
              </a:solidFill>
            </a:endParaRPr>
          </a:p>
        </p:txBody>
      </p:sp>
      <p:sp>
        <p:nvSpPr>
          <p:cNvPr id="9" name="Slide Number Placeholder 8"/>
          <p:cNvSpPr>
            <a:spLocks noGrp="1"/>
          </p:cNvSpPr>
          <p:nvPr>
            <p:ph type="sldNum" sz="quarter" idx="11"/>
          </p:nvPr>
        </p:nvSpPr>
        <p:spPr/>
        <p:txBody>
          <a:bodyPr/>
          <a:lstStyle/>
          <a:p>
            <a:fld id="{4B4EBD4C-56B1-4536-8489-864109165CD7}" type="slidenum">
              <a:rPr lang="en-US" smtClean="0">
                <a:solidFill>
                  <a:srgbClr val="FFFFFF">
                    <a:tint val="75000"/>
                  </a:srgbClr>
                </a:solidFill>
              </a:rPr>
              <a:pPr/>
              <a:t>‹#›</a:t>
            </a:fld>
            <a:endParaRPr lang="en-US">
              <a:solidFill>
                <a:srgbClr val="FFFFFF">
                  <a:tint val="75000"/>
                </a:srgbClr>
              </a:solidFill>
            </a:endParaRPr>
          </a:p>
        </p:txBody>
      </p:sp>
      <p:sp>
        <p:nvSpPr>
          <p:cNvPr id="10" name="Footer Placeholder 9"/>
          <p:cNvSpPr>
            <a:spLocks noGrp="1"/>
          </p:cNvSpPr>
          <p:nvPr>
            <p:ph type="ftr" sz="quarter" idx="12"/>
          </p:nvPr>
        </p:nvSpPr>
        <p:spPr>
          <a:xfrm>
            <a:off x="658368" y="6356351"/>
            <a:ext cx="6803136" cy="365125"/>
          </a:xfrm>
        </p:spPr>
        <p:txBody>
          <a:bodyPr/>
          <a:lstStyle/>
          <a:p>
            <a:endParaRPr lang="en-US">
              <a:solidFill>
                <a:srgbClr val="FFFFFF"/>
              </a:solidFill>
            </a:endParaRPr>
          </a:p>
        </p:txBody>
      </p:sp>
    </p:spTree>
    <p:extLst>
      <p:ext uri="{BB962C8B-B14F-4D97-AF65-F5344CB8AC3E}">
        <p14:creationId xmlns:p14="http://schemas.microsoft.com/office/powerpoint/2010/main" val="157941301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4CE1BA3-5AD9-4648-B485-3515CD81837E}" type="datetimeFigureOut">
              <a:rPr lang="en-US"/>
              <a:pPr>
                <a:defRPr/>
              </a:pPr>
              <a:t>2/17/2019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D62886-C2A2-4C53-9EEA-0A3B948FBFF2}" type="slidenum">
              <a:rPr lang="en-US"/>
              <a:pPr>
                <a:defRPr/>
              </a:pPr>
              <a:t>‹#›</a:t>
            </a:fld>
            <a:endParaRPr lang="en-US"/>
          </a:p>
        </p:txBody>
      </p:sp>
    </p:spTree>
    <p:extLst>
      <p:ext uri="{BB962C8B-B14F-4D97-AF65-F5344CB8AC3E}">
        <p14:creationId xmlns:p14="http://schemas.microsoft.com/office/powerpoint/2010/main" val="618021882"/>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368" y="600075"/>
            <a:ext cx="2766483" cy="1981201"/>
          </a:xfrm>
          <a:ln>
            <a:noFill/>
          </a:ln>
        </p:spPr>
        <p:txBody>
          <a:bodyPr anchor="t">
            <a:normAutofit/>
          </a:bodyPr>
          <a:lstStyle>
            <a:lvl1pPr algn="l">
              <a:defRPr sz="1800" b="0"/>
            </a:lvl1pPr>
          </a:lstStyle>
          <a:p>
            <a:r>
              <a:rPr lang="en-US" smtClean="0"/>
              <a:t>Click to edit Master title style</a:t>
            </a:r>
            <a:endParaRPr lang="en-US" dirty="0"/>
          </a:p>
        </p:txBody>
      </p:sp>
      <p:sp>
        <p:nvSpPr>
          <p:cNvPr id="3" name="Picture Placeholder 2"/>
          <p:cNvSpPr>
            <a:spLocks noGrp="1"/>
          </p:cNvSpPr>
          <p:nvPr>
            <p:ph type="pic" idx="1"/>
          </p:nvPr>
        </p:nvSpPr>
        <p:spPr>
          <a:xfrm>
            <a:off x="3951817" y="1651000"/>
            <a:ext cx="7503583" cy="42207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951816" y="614364"/>
            <a:ext cx="4988984" cy="909637"/>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D61AF752-AC8A-4EBD-9BAE-453D87B6056D}" type="datetimeFigureOut">
              <a:rPr lang="en-US" smtClean="0">
                <a:solidFill>
                  <a:srgbClr val="FFFFFF">
                    <a:tint val="75000"/>
                  </a:srgbClr>
                </a:solidFill>
              </a:rPr>
              <a:pPr/>
              <a:t>2/17/2019</a:t>
            </a:fld>
            <a:endParaRPr lang="en-US">
              <a:solidFill>
                <a:srgbClr val="FFFFFF">
                  <a:tint val="75000"/>
                </a:srgbClr>
              </a:solidFill>
            </a:endParaRPr>
          </a:p>
        </p:txBody>
      </p:sp>
      <p:sp>
        <p:nvSpPr>
          <p:cNvPr id="9" name="Slide Number Placeholder 8"/>
          <p:cNvSpPr>
            <a:spLocks noGrp="1"/>
          </p:cNvSpPr>
          <p:nvPr>
            <p:ph type="sldNum" sz="quarter" idx="11"/>
          </p:nvPr>
        </p:nvSpPr>
        <p:spPr/>
        <p:txBody>
          <a:bodyPr/>
          <a:lstStyle/>
          <a:p>
            <a:fld id="{4B4EBD4C-56B1-4536-8489-864109165CD7}" type="slidenum">
              <a:rPr lang="en-US" smtClean="0">
                <a:solidFill>
                  <a:srgbClr val="FFFFFF">
                    <a:tint val="75000"/>
                  </a:srgbClr>
                </a:solidFill>
              </a:rPr>
              <a:pPr/>
              <a:t>‹#›</a:t>
            </a:fld>
            <a:endParaRPr lang="en-US">
              <a:solidFill>
                <a:srgbClr val="FFFFFF">
                  <a:tint val="75000"/>
                </a:srgbClr>
              </a:solidFill>
            </a:endParaRPr>
          </a:p>
        </p:txBody>
      </p:sp>
      <p:sp>
        <p:nvSpPr>
          <p:cNvPr id="10" name="Footer Placeholder 9"/>
          <p:cNvSpPr>
            <a:spLocks noGrp="1"/>
          </p:cNvSpPr>
          <p:nvPr>
            <p:ph type="ftr" sz="quarter" idx="12"/>
          </p:nvPr>
        </p:nvSpPr>
        <p:spPr>
          <a:xfrm>
            <a:off x="658368" y="6356351"/>
            <a:ext cx="6803136" cy="365125"/>
          </a:xfrm>
        </p:spPr>
        <p:txBody>
          <a:bodyPr/>
          <a:lstStyle/>
          <a:p>
            <a:endParaRPr lang="en-US">
              <a:solidFill>
                <a:srgbClr val="FFFFFF"/>
              </a:solidFill>
            </a:endParaRPr>
          </a:p>
        </p:txBody>
      </p:sp>
    </p:spTree>
    <p:extLst>
      <p:ext uri="{BB962C8B-B14F-4D97-AF65-F5344CB8AC3E}">
        <p14:creationId xmlns:p14="http://schemas.microsoft.com/office/powerpoint/2010/main" val="217384633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605867" y="1554480"/>
            <a:ext cx="5629744" cy="388620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61AF752-AC8A-4EBD-9BAE-453D87B6056D}" type="datetimeFigureOut">
              <a:rPr lang="en-US" smtClean="0">
                <a:solidFill>
                  <a:srgbClr val="FFFFFF">
                    <a:tint val="75000"/>
                  </a:srgbClr>
                </a:solidFill>
              </a:rPr>
              <a:pPr/>
              <a:t>2/17/2019</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4B4EBD4C-56B1-4536-8489-864109165CD7}"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26885686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26464" y="1554480"/>
            <a:ext cx="2767584" cy="3886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608576" y="1554480"/>
            <a:ext cx="5632704" cy="3886200"/>
          </a:xfrm>
        </p:spPr>
        <p:txBody>
          <a:bodyPr vert="eaVert"/>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1AF752-AC8A-4EBD-9BAE-453D87B6056D}" type="datetimeFigureOut">
              <a:rPr lang="en-US" smtClean="0">
                <a:solidFill>
                  <a:srgbClr val="FFFFFF">
                    <a:tint val="75000"/>
                  </a:srgbClr>
                </a:solidFill>
              </a:rPr>
              <a:pPr/>
              <a:t>2/17/2019</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4B4EBD4C-56B1-4536-8489-864109165CD7}"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5068949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7DB6559-266C-4D18-8BE9-70511CB92A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307438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A67DECC-A82B-4BF6-BCFE-8396A38B8A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895317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CE090D6-E7E7-4281-A6E8-D55E154BC98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375286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CDE4227-CB24-427F-BD72-D9D9F0F4AD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228263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67D612C-D72E-426D-8C81-0A8309F68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496867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7BD65B4-231A-48F0-8C60-B45F9E2597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33004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38206DA-C47A-4459-9344-D9CD933F8B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631046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71A92C4-1A0B-46C0-95BD-3CAC6C5E1868}" type="datetimeFigureOut">
              <a:rPr lang="en-US"/>
              <a:pPr>
                <a:defRPr/>
              </a:pPr>
              <a:t>2/17/2019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987782C-03E4-48B7-BB1F-2675F38DE2EF}" type="slidenum">
              <a:rPr lang="en-US"/>
              <a:pPr>
                <a:defRPr/>
              </a:pPr>
              <a:t>‹#›</a:t>
            </a:fld>
            <a:endParaRPr lang="en-US"/>
          </a:p>
        </p:txBody>
      </p:sp>
    </p:spTree>
    <p:extLst>
      <p:ext uri="{BB962C8B-B14F-4D97-AF65-F5344CB8AC3E}">
        <p14:creationId xmlns:p14="http://schemas.microsoft.com/office/powerpoint/2010/main" val="1848597063"/>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ED7015E-3417-44DA-B3DB-5DE71D8260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6292198"/>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C277CA0-1C2D-427C-84C9-753BF78A315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817758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2747159-90E8-4611-A811-6462AA9EB7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254729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28F5985-1B69-4C36-A91A-56D8E302139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047592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600" y="6245225"/>
            <a:ext cx="2844800" cy="47625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5225"/>
            <a:ext cx="2844800" cy="476250"/>
          </a:xfrm>
        </p:spPr>
        <p:txBody>
          <a:bodyPr/>
          <a:lstStyle>
            <a:lvl1pPr>
              <a:defRPr/>
            </a:lvl1pPr>
          </a:lstStyle>
          <a:p>
            <a:fld id="{9EE0E693-C4F1-43E2-85D1-F4FD5024ED4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820314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09600" y="6245225"/>
            <a:ext cx="2844800" cy="47625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fld id="{3DCE417B-DA04-44C6-951B-57CA747CDA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548761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3BF26DDE-CC2F-4D47-B9C0-0CBB0593DC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223938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EB24A4F-8891-4DD2-8F0C-E284A8BDD107}" type="datetimeFigureOut">
              <a:rPr lang="en-US"/>
              <a:pPr>
                <a:defRPr/>
              </a:pPr>
              <a:t>2/17/2019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E6D788D-FD8E-460D-9EF8-A7C9B493C1F1}" type="slidenum">
              <a:rPr lang="en-US"/>
              <a:pPr>
                <a:defRPr/>
              </a:pPr>
              <a:t>‹#›</a:t>
            </a:fld>
            <a:endParaRPr lang="en-US"/>
          </a:p>
        </p:txBody>
      </p:sp>
    </p:spTree>
    <p:extLst>
      <p:ext uri="{BB962C8B-B14F-4D97-AF65-F5344CB8AC3E}">
        <p14:creationId xmlns:p14="http://schemas.microsoft.com/office/powerpoint/2010/main" val="3512873198"/>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71CA7FD-38D8-4C52-949C-72506A9C0C96}" type="datetimeFigureOut">
              <a:rPr lang="en-US"/>
              <a:pPr>
                <a:defRPr/>
              </a:pPr>
              <a:t>2/17/2019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C552E3B-87FE-47EE-9928-F7ED216743BB}" type="slidenum">
              <a:rPr lang="en-US"/>
              <a:pPr>
                <a:defRPr/>
              </a:pPr>
              <a:t>‹#›</a:t>
            </a:fld>
            <a:endParaRPr lang="en-US"/>
          </a:p>
        </p:txBody>
      </p:sp>
    </p:spTree>
    <p:extLst>
      <p:ext uri="{BB962C8B-B14F-4D97-AF65-F5344CB8AC3E}">
        <p14:creationId xmlns:p14="http://schemas.microsoft.com/office/powerpoint/2010/main" val="2189652717"/>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E01831B-144C-4C14-B59E-95DD2DF6518A}" type="datetimeFigureOut">
              <a:rPr lang="en-US"/>
              <a:pPr>
                <a:defRPr/>
              </a:pPr>
              <a:t>2/17/2019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E6327E8-7E18-4D7E-8919-6CD6F0F8E093}" type="slidenum">
              <a:rPr lang="en-US"/>
              <a:pPr>
                <a:defRPr/>
              </a:pPr>
              <a:t>‹#›</a:t>
            </a:fld>
            <a:endParaRPr lang="en-US"/>
          </a:p>
        </p:txBody>
      </p:sp>
    </p:spTree>
    <p:extLst>
      <p:ext uri="{BB962C8B-B14F-4D97-AF65-F5344CB8AC3E}">
        <p14:creationId xmlns:p14="http://schemas.microsoft.com/office/powerpoint/2010/main" val="2434647707"/>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3EC001C-2157-4B67-AA6D-85399BE5B558}" type="datetimeFigureOut">
              <a:rPr lang="en-US"/>
              <a:pPr>
                <a:defRPr/>
              </a:pPr>
              <a:t>2/17/2019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3E73050-6560-480C-83F0-56FA5DD98346}" type="slidenum">
              <a:rPr lang="en-US"/>
              <a:pPr>
                <a:defRPr/>
              </a:pPr>
              <a:t>‹#›</a:t>
            </a:fld>
            <a:endParaRPr lang="en-US"/>
          </a:p>
        </p:txBody>
      </p:sp>
    </p:spTree>
    <p:extLst>
      <p:ext uri="{BB962C8B-B14F-4D97-AF65-F5344CB8AC3E}">
        <p14:creationId xmlns:p14="http://schemas.microsoft.com/office/powerpoint/2010/main" val="4134932545"/>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7AFB198-7512-4002-BD1E-769BE9E9392E}" type="datetimeFigureOut">
              <a:rPr lang="en-US"/>
              <a:pPr>
                <a:defRPr/>
              </a:pPr>
              <a:t>2/17/2019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40F4B1A-5D91-45A3-B41A-6F20C01F1723}" type="slidenum">
              <a:rPr lang="en-US"/>
              <a:pPr>
                <a:defRPr/>
              </a:pPr>
              <a:t>‹#›</a:t>
            </a:fld>
            <a:endParaRPr lang="en-US"/>
          </a:p>
        </p:txBody>
      </p:sp>
    </p:spTree>
    <p:extLst>
      <p:ext uri="{BB962C8B-B14F-4D97-AF65-F5344CB8AC3E}">
        <p14:creationId xmlns:p14="http://schemas.microsoft.com/office/powerpoint/2010/main" val="815367765"/>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1B1F6BB-3144-46DB-A839-39B32B26FAA7}" type="datetimeFigureOut">
              <a:rPr lang="en-US"/>
              <a:pPr>
                <a:defRPr/>
              </a:pPr>
              <a:t>2/17/2019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8B31F41-3EB0-4D34-8F7B-47472F5C2D53}" type="slidenum">
              <a:rPr lang="en-US"/>
              <a:pPr>
                <a:defRPr/>
              </a:pPr>
              <a:t>‹#›</a:t>
            </a:fld>
            <a:endParaRPr lang="en-US"/>
          </a:p>
        </p:txBody>
      </p:sp>
    </p:spTree>
    <p:extLst>
      <p:ext uri="{BB962C8B-B14F-4D97-AF65-F5344CB8AC3E}">
        <p14:creationId xmlns:p14="http://schemas.microsoft.com/office/powerpoint/2010/main" val="1391423817"/>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B431A177-7598-41A5-BF82-92D2BCF47FA5}" type="datetimeFigureOut">
              <a:rPr lang="en-US"/>
              <a:pPr>
                <a:defRPr/>
              </a:pPr>
              <a:t>2/17/2019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3DD4C3E-344F-4903-AA83-677A364CB0A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26464" y="1554480"/>
            <a:ext cx="2764464" cy="1979466"/>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605867" y="1547036"/>
            <a:ext cx="5629744" cy="388620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550400" y="189469"/>
            <a:ext cx="2438400" cy="365125"/>
          </a:xfrm>
          <a:prstGeom prst="rect">
            <a:avLst/>
          </a:prstGeom>
        </p:spPr>
        <p:txBody>
          <a:bodyPr vert="horz" lIns="91440" tIns="45720" rIns="91440" bIns="45720" rtlCol="0" anchor="t"/>
          <a:lstStyle>
            <a:lvl1pPr algn="l">
              <a:defRPr sz="1200">
                <a:solidFill>
                  <a:schemeClr val="tx1">
                    <a:tint val="75000"/>
                  </a:schemeClr>
                </a:solidFill>
              </a:defRPr>
            </a:lvl1pPr>
          </a:lstStyle>
          <a:p>
            <a:pPr eaLnBrk="1" fontAlgn="auto" hangingPunct="1">
              <a:spcBef>
                <a:spcPts val="0"/>
              </a:spcBef>
              <a:spcAft>
                <a:spcPts val="0"/>
              </a:spcAft>
            </a:pPr>
            <a:fld id="{D61AF752-AC8A-4EBD-9BAE-453D87B6056D}" type="datetimeFigureOut">
              <a:rPr lang="en-US" smtClean="0">
                <a:solidFill>
                  <a:srgbClr val="FFFFFF">
                    <a:tint val="75000"/>
                  </a:srgbClr>
                </a:solidFill>
                <a:latin typeface="Candara"/>
              </a:rPr>
              <a:pPr eaLnBrk="1" fontAlgn="auto" hangingPunct="1">
                <a:spcBef>
                  <a:spcPts val="0"/>
                </a:spcBef>
                <a:spcAft>
                  <a:spcPts val="0"/>
                </a:spcAft>
              </a:pPr>
              <a:t>2/17/2019</a:t>
            </a:fld>
            <a:endParaRPr lang="en-US">
              <a:solidFill>
                <a:srgbClr val="FFFFFF">
                  <a:tint val="75000"/>
                </a:srgbClr>
              </a:solidFill>
              <a:latin typeface="Candara"/>
            </a:endParaRPr>
          </a:p>
        </p:txBody>
      </p:sp>
      <p:sp>
        <p:nvSpPr>
          <p:cNvPr id="5" name="Footer Placeholder 4"/>
          <p:cNvSpPr>
            <a:spLocks noGrp="1"/>
          </p:cNvSpPr>
          <p:nvPr>
            <p:ph type="ftr" sz="quarter" idx="3"/>
          </p:nvPr>
        </p:nvSpPr>
        <p:spPr>
          <a:xfrm>
            <a:off x="1426464" y="6356351"/>
            <a:ext cx="6803136" cy="365125"/>
          </a:xfrm>
          <a:prstGeom prst="rect">
            <a:avLst/>
          </a:prstGeom>
        </p:spPr>
        <p:txBody>
          <a:bodyPr vert="horz" lIns="91440" tIns="45720" rIns="91440" bIns="45720" rtlCol="0" anchor="t"/>
          <a:lstStyle>
            <a:lvl1pPr algn="l">
              <a:defRPr sz="1200">
                <a:solidFill>
                  <a:schemeClr val="tx1"/>
                </a:solidFill>
              </a:defRPr>
            </a:lvl1pPr>
          </a:lstStyle>
          <a:p>
            <a:pPr eaLnBrk="1" fontAlgn="auto" hangingPunct="1">
              <a:spcBef>
                <a:spcPts val="0"/>
              </a:spcBef>
              <a:spcAft>
                <a:spcPts val="0"/>
              </a:spcAft>
            </a:pPr>
            <a:endParaRPr lang="en-US">
              <a:solidFill>
                <a:srgbClr val="FFFFFF"/>
              </a:solidFill>
              <a:latin typeface="Candara"/>
            </a:endParaRPr>
          </a:p>
        </p:txBody>
      </p:sp>
      <p:sp>
        <p:nvSpPr>
          <p:cNvPr id="6" name="Slide Number Placeholder 5"/>
          <p:cNvSpPr>
            <a:spLocks noGrp="1"/>
          </p:cNvSpPr>
          <p:nvPr>
            <p:ph type="sldNum" sz="quarter" idx="4"/>
          </p:nvPr>
        </p:nvSpPr>
        <p:spPr>
          <a:xfrm>
            <a:off x="9546336" y="6356351"/>
            <a:ext cx="1516912" cy="365125"/>
          </a:xfrm>
          <a:prstGeom prst="rect">
            <a:avLst/>
          </a:prstGeom>
        </p:spPr>
        <p:txBody>
          <a:bodyPr vert="horz" lIns="91440" tIns="45720" rIns="91440" bIns="45720" rtlCol="0" anchor="t"/>
          <a:lstStyle>
            <a:lvl1pPr algn="l">
              <a:defRPr sz="1200">
                <a:solidFill>
                  <a:schemeClr val="tx1">
                    <a:tint val="75000"/>
                  </a:schemeClr>
                </a:solidFill>
              </a:defRPr>
            </a:lvl1pPr>
          </a:lstStyle>
          <a:p>
            <a:pPr eaLnBrk="1" fontAlgn="auto" hangingPunct="1">
              <a:spcBef>
                <a:spcPts val="0"/>
              </a:spcBef>
              <a:spcAft>
                <a:spcPts val="0"/>
              </a:spcAft>
            </a:pPr>
            <a:fld id="{4B4EBD4C-56B1-4536-8489-864109165CD7}" type="slidenum">
              <a:rPr lang="en-US" smtClean="0">
                <a:solidFill>
                  <a:srgbClr val="FFFFFF">
                    <a:tint val="75000"/>
                  </a:srgbClr>
                </a:solidFill>
                <a:latin typeface="Candara"/>
              </a:rPr>
              <a:pPr eaLnBrk="1" fontAlgn="auto" hangingPunct="1">
                <a:spcBef>
                  <a:spcPts val="0"/>
                </a:spcBef>
                <a:spcAft>
                  <a:spcPts val="0"/>
                </a:spcAft>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380049206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en-US" smtClean="0">
              <a:solidFill>
                <a:srgbClr val="000000"/>
              </a:solidFill>
              <a:latin typeface="Aria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en-US" smtClean="0">
              <a:solidFill>
                <a:srgbClr val="000000"/>
              </a:solidFill>
              <a:latin typeface="Aria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1" hangingPunct="1"/>
            <a:fld id="{FC9F0737-0278-42FF-9E8A-9BAB9922D565}" type="slidenum">
              <a:rPr lang="en-US" smtClean="0">
                <a:solidFill>
                  <a:srgbClr val="000000"/>
                </a:solidFill>
                <a:latin typeface="Arial"/>
              </a:rPr>
              <a:pPr eaLnBrk="1" hangingPunct="1"/>
              <a:t>‹#›</a:t>
            </a:fld>
            <a:endParaRPr lang="en-US" smtClean="0">
              <a:solidFill>
                <a:srgbClr val="000000"/>
              </a:solidFill>
              <a:latin typeface="Arial"/>
            </a:endParaRPr>
          </a:p>
        </p:txBody>
      </p:sp>
    </p:spTree>
    <p:extLst>
      <p:ext uri="{BB962C8B-B14F-4D97-AF65-F5344CB8AC3E}">
        <p14:creationId xmlns:p14="http://schemas.microsoft.com/office/powerpoint/2010/main" val="1466697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ransition>
    <p:fade/>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7.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2.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2.xml"/><Relationship Id="rId4" Type="http://schemas.openxmlformats.org/officeDocument/2006/relationships/image" Target="../media/image11.jpg"/></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7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2.xml"/><Relationship Id="rId4" Type="http://schemas.openxmlformats.org/officeDocument/2006/relationships/image" Target="../media/image11.jp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8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9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eg"/><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7E2FF"/>
        </a:solidFill>
        <a:effectLst/>
      </p:bgPr>
    </p:bg>
    <p:spTree>
      <p:nvGrpSpPr>
        <p:cNvPr id="1" name=""/>
        <p:cNvGrpSpPr/>
        <p:nvPr/>
      </p:nvGrpSpPr>
      <p:grpSpPr>
        <a:xfrm>
          <a:off x="0" y="0"/>
          <a:ext cx="0" cy="0"/>
          <a:chOff x="0" y="0"/>
          <a:chExt cx="0" cy="0"/>
        </a:xfrm>
      </p:grpSpPr>
      <p:pic>
        <p:nvPicPr>
          <p:cNvPr id="3074" name="Picture 8" descr="http://passagebreakbyjerry.files.wordpress.com/2013/08/a-abraha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7525" y="2095500"/>
            <a:ext cx="4459288"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39713" y="-9525"/>
            <a:ext cx="11283950" cy="2308225"/>
          </a:xfrm>
          <a:prstGeom prst="rect">
            <a:avLst/>
          </a:prstGeom>
          <a:noFill/>
        </p:spPr>
        <p:txBody>
          <a:bodyPr>
            <a:spAutoFit/>
          </a:bodyPr>
          <a:lstStyle/>
          <a:p>
            <a:pPr algn="ctr" eaLnBrk="1" fontAlgn="auto" hangingPunct="1">
              <a:spcBef>
                <a:spcPts val="0"/>
              </a:spcBef>
              <a:spcAft>
                <a:spcPts val="0"/>
              </a:spcAft>
              <a:defRPr/>
            </a:pPr>
            <a:r>
              <a:rPr lang="en-US" sz="7200" dirty="0">
                <a:effectLst>
                  <a:outerShdw blurRad="38100" dist="38100" dir="2700000" algn="tl">
                    <a:srgbClr val="000000">
                      <a:alpha val="43137"/>
                    </a:srgbClr>
                  </a:outerShdw>
                </a:effectLst>
                <a:latin typeface="+mn-lt"/>
              </a:rPr>
              <a:t>OUR ROLE IN GOD’S COVENANTS – Part 2</a:t>
            </a:r>
          </a:p>
        </p:txBody>
      </p:sp>
      <p:pic>
        <p:nvPicPr>
          <p:cNvPr id="3076" name="Picture 4" descr="http://www.hillbilly10commandments.com/images/moses3.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5563" y="2095500"/>
            <a:ext cx="3554412"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0" descr="http://kingdomnewtestament.files.wordpress.com/2012/03/jesus_high_pries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4650" y="2095500"/>
            <a:ext cx="3141663"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2" descr="https://farm3.staticflickr.com/2087/2233183424_0a006ee70a_z.jpg?zz=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2095500"/>
            <a:ext cx="3524251"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38225" y="2641600"/>
            <a:ext cx="1255713" cy="460375"/>
          </a:xfrm>
          <a:prstGeom prst="rect">
            <a:avLst/>
          </a:prstGeom>
          <a:noFill/>
        </p:spPr>
        <p:txBody>
          <a:bodyPr>
            <a:spAutoFit/>
          </a:bodyPr>
          <a:lstStyle/>
          <a:p>
            <a:pPr>
              <a:defRPr/>
            </a:pPr>
            <a:r>
              <a:rPr lang="en-US" sz="2400" dirty="0">
                <a:effectLst>
                  <a:outerShdw blurRad="38100" dist="38100" dir="2700000" algn="tl">
                    <a:srgbClr val="000000">
                      <a:alpha val="43137"/>
                    </a:srgbClr>
                  </a:outerShdw>
                </a:effectLst>
              </a:rPr>
              <a:t>Noah</a:t>
            </a:r>
          </a:p>
        </p:txBody>
      </p:sp>
      <p:sp>
        <p:nvSpPr>
          <p:cNvPr id="3" name="TextBox 2"/>
          <p:cNvSpPr txBox="1"/>
          <p:nvPr/>
        </p:nvSpPr>
        <p:spPr>
          <a:xfrm>
            <a:off x="3646488" y="3424238"/>
            <a:ext cx="1506537" cy="461962"/>
          </a:xfrm>
          <a:prstGeom prst="rect">
            <a:avLst/>
          </a:prstGeom>
          <a:noFill/>
        </p:spPr>
        <p:txBody>
          <a:bodyPr>
            <a:spAutoFit/>
          </a:bodyPr>
          <a:lstStyle/>
          <a:p>
            <a:pPr>
              <a:defRPr/>
            </a:pPr>
            <a:r>
              <a:rPr lang="en-US" sz="2400" dirty="0">
                <a:solidFill>
                  <a:schemeClr val="bg1"/>
                </a:solidFill>
                <a:effectLst>
                  <a:outerShdw blurRad="38100" dist="38100" dir="2700000" algn="tl">
                    <a:srgbClr val="000000">
                      <a:alpha val="43137"/>
                    </a:srgbClr>
                  </a:outerShdw>
                </a:effectLst>
              </a:rPr>
              <a:t>Abraham</a:t>
            </a:r>
          </a:p>
        </p:txBody>
      </p:sp>
      <p:sp>
        <p:nvSpPr>
          <p:cNvPr id="3081" name="TextBox 4"/>
          <p:cNvSpPr txBox="1">
            <a:spLocks noChangeArrowheads="1"/>
          </p:cNvSpPr>
          <p:nvPr/>
        </p:nvSpPr>
        <p:spPr bwMode="auto">
          <a:xfrm>
            <a:off x="6678613" y="2298700"/>
            <a:ext cx="1174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solidFill>
                  <a:schemeClr val="bg1"/>
                </a:solidFill>
              </a:rPr>
              <a:t>Moses</a:t>
            </a:r>
          </a:p>
        </p:txBody>
      </p:sp>
      <p:sp>
        <p:nvSpPr>
          <p:cNvPr id="6" name="TextBox 5"/>
          <p:cNvSpPr txBox="1"/>
          <p:nvPr/>
        </p:nvSpPr>
        <p:spPr>
          <a:xfrm>
            <a:off x="10717213" y="2409825"/>
            <a:ext cx="931862" cy="461963"/>
          </a:xfrm>
          <a:prstGeom prst="rect">
            <a:avLst/>
          </a:prstGeom>
          <a:noFill/>
        </p:spPr>
        <p:txBody>
          <a:bodyPr>
            <a:spAutoFit/>
          </a:bodyPr>
          <a:lstStyle/>
          <a:p>
            <a:pPr>
              <a:defRPr/>
            </a:pPr>
            <a:r>
              <a:rPr lang="en-US" sz="2400" dirty="0">
                <a:effectLst>
                  <a:outerShdw blurRad="38100" dist="38100" dir="2700000" algn="tl">
                    <a:srgbClr val="000000">
                      <a:alpha val="43137"/>
                    </a:srgbClr>
                  </a:outerShdw>
                </a:effectLst>
              </a:rPr>
              <a:t>Jesus</a:t>
            </a: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33600" y="304800"/>
            <a:ext cx="7848600" cy="1123336"/>
          </a:xfrm>
        </p:spPr>
        <p:txBody>
          <a:bodyPr>
            <a:normAutofit fontScale="92500" lnSpcReduction="10000"/>
          </a:bodyPr>
          <a:lstStyle/>
          <a:p>
            <a:pPr algn="ctr"/>
            <a:r>
              <a:rPr lang="en-US" sz="3600" b="1" dirty="0">
                <a:effectLst>
                  <a:outerShdw blurRad="38100" dist="38100" dir="2700000" algn="tl">
                    <a:srgbClr val="000000">
                      <a:alpha val="43137"/>
                    </a:srgbClr>
                  </a:outerShdw>
                </a:effectLst>
              </a:rPr>
              <a:t>Passing from death to life at his call,</a:t>
            </a:r>
          </a:p>
          <a:p>
            <a:pPr algn="ctr"/>
            <a:r>
              <a:rPr lang="en-US" sz="3600" b="1" dirty="0">
                <a:effectLst>
                  <a:outerShdw blurRad="38100" dist="38100" dir="2700000" algn="tl">
                    <a:srgbClr val="000000">
                      <a:alpha val="43137"/>
                    </a:srgbClr>
                  </a:outerShdw>
                </a:effectLst>
              </a:rPr>
              <a:t>Blessed salvation! once for all.</a:t>
            </a:r>
          </a:p>
          <a:p>
            <a:endParaRPr lang="en-US" dirty="0"/>
          </a:p>
        </p:txBody>
      </p:sp>
      <p:pic>
        <p:nvPicPr>
          <p:cNvPr id="7170" name="Picture 2" descr="http://record.net.au/site_data/88/assets/0037/9471/When-to-baptise_bann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905000"/>
            <a:ext cx="7924800" cy="328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370317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 name="TextBox 3"/>
          <p:cNvSpPr txBox="1"/>
          <p:nvPr/>
        </p:nvSpPr>
        <p:spPr>
          <a:xfrm>
            <a:off x="6000749" y="133351"/>
            <a:ext cx="5095875" cy="2800767"/>
          </a:xfrm>
          <a:prstGeom prst="rect">
            <a:avLst/>
          </a:prstGeom>
          <a:solidFill>
            <a:schemeClr val="bg1">
              <a:alpha val="0"/>
            </a:schemeClr>
          </a:solidFill>
        </p:spPr>
        <p:txBody>
          <a:bodyPr wrap="square" rtlCol="0">
            <a:spAutoFit/>
          </a:bodyPr>
          <a:lstStyle/>
          <a:p>
            <a:pPr algn="ctr" eaLnBrk="1" fontAlgn="auto" hangingPunct="1">
              <a:spcBef>
                <a:spcPts val="0"/>
              </a:spcBef>
              <a:spcAft>
                <a:spcPts val="0"/>
              </a:spcAft>
            </a:pPr>
            <a:r>
              <a:rPr lang="en-US" sz="4400" b="1" dirty="0">
                <a:solidFill>
                  <a:srgbClr val="000000"/>
                </a:solidFill>
                <a:effectLst>
                  <a:outerShdw blurRad="38100" dist="38100" dir="2700000" algn="tl">
                    <a:srgbClr val="000000">
                      <a:alpha val="43137"/>
                    </a:srgbClr>
                  </a:outerShdw>
                </a:effectLst>
                <a:cs typeface="Calibri" pitchFamily="34" charset="0"/>
              </a:rPr>
              <a:t>And gladly, for Thine own dear sake,</a:t>
            </a:r>
          </a:p>
          <a:p>
            <a:pPr algn="ctr" eaLnBrk="1" fontAlgn="auto" hangingPunct="1">
              <a:spcBef>
                <a:spcPts val="0"/>
              </a:spcBef>
              <a:spcAft>
                <a:spcPts val="0"/>
              </a:spcAft>
            </a:pPr>
            <a:r>
              <a:rPr lang="en-US" sz="4400" b="1" dirty="0">
                <a:solidFill>
                  <a:srgbClr val="000000"/>
                </a:solidFill>
                <a:effectLst>
                  <a:outerShdw blurRad="38100" dist="38100" dir="2700000" algn="tl">
                    <a:srgbClr val="000000">
                      <a:alpha val="43137"/>
                    </a:srgbClr>
                  </a:outerShdw>
                </a:effectLst>
                <a:cs typeface="Calibri" pitchFamily="34" charset="0"/>
              </a:rPr>
              <a:t>In paths of duty follow Thee.</a:t>
            </a:r>
          </a:p>
        </p:txBody>
      </p:sp>
    </p:spTree>
    <p:extLst>
      <p:ext uri="{BB962C8B-B14F-4D97-AF65-F5344CB8AC3E}">
        <p14:creationId xmlns:p14="http://schemas.microsoft.com/office/powerpoint/2010/main" val="3787116052"/>
      </p:ext>
    </p:extLst>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31000"/>
          </a:stretch>
        </a:blipFill>
        <a:effectLst/>
      </p:bgPr>
    </p:bg>
    <p:spTree>
      <p:nvGrpSpPr>
        <p:cNvPr id="1" name=""/>
        <p:cNvGrpSpPr/>
        <p:nvPr/>
      </p:nvGrpSpPr>
      <p:grpSpPr>
        <a:xfrm>
          <a:off x="0" y="0"/>
          <a:ext cx="0" cy="0"/>
          <a:chOff x="0" y="0"/>
          <a:chExt cx="0" cy="0"/>
        </a:xfrm>
      </p:grpSpPr>
      <p:sp>
        <p:nvSpPr>
          <p:cNvPr id="4" name="TextBox 3"/>
          <p:cNvSpPr txBox="1"/>
          <p:nvPr/>
        </p:nvSpPr>
        <p:spPr>
          <a:xfrm>
            <a:off x="1323974" y="4514851"/>
            <a:ext cx="9705975" cy="1446550"/>
          </a:xfrm>
          <a:prstGeom prst="rect">
            <a:avLst/>
          </a:prstGeom>
          <a:solidFill>
            <a:schemeClr val="bg1">
              <a:alpha val="25000"/>
            </a:schemeClr>
          </a:solidFill>
        </p:spPr>
        <p:txBody>
          <a:bodyPr wrap="square" rtlCol="0">
            <a:spAutoFit/>
          </a:bodyPr>
          <a:lstStyle/>
          <a:p>
            <a:pPr algn="ctr" eaLnBrk="1" fontAlgn="auto" hangingPunct="1">
              <a:spcBef>
                <a:spcPts val="0"/>
              </a:spcBef>
              <a:spcAft>
                <a:spcPts val="0"/>
              </a:spcAft>
            </a:pPr>
            <a:r>
              <a:rPr lang="en-US" sz="4400" b="1" dirty="0">
                <a:solidFill>
                  <a:srgbClr val="FFFFFF"/>
                </a:solidFill>
                <a:effectLst>
                  <a:outerShdw blurRad="38100" dist="38100" dir="2700000" algn="tl">
                    <a:srgbClr val="000000">
                      <a:alpha val="43137"/>
                    </a:srgbClr>
                  </a:outerShdw>
                </a:effectLst>
                <a:cs typeface="Calibri" pitchFamily="34" charset="0"/>
              </a:rPr>
              <a:t>And day by day, we humbly ask</a:t>
            </a:r>
          </a:p>
          <a:p>
            <a:pPr algn="ctr" eaLnBrk="1" fontAlgn="auto" hangingPunct="1">
              <a:spcBef>
                <a:spcPts val="0"/>
              </a:spcBef>
              <a:spcAft>
                <a:spcPts val="0"/>
              </a:spcAft>
            </a:pPr>
            <a:r>
              <a:rPr lang="en-US" sz="4400" b="1" dirty="0">
                <a:solidFill>
                  <a:srgbClr val="FFFFFF"/>
                </a:solidFill>
                <a:effectLst>
                  <a:outerShdw blurRad="38100" dist="38100" dir="2700000" algn="tl">
                    <a:srgbClr val="000000">
                      <a:alpha val="43137"/>
                    </a:srgbClr>
                  </a:outerShdw>
                </a:effectLst>
                <a:cs typeface="Calibri" pitchFamily="34" charset="0"/>
              </a:rPr>
              <a:t>That holy </a:t>
            </a:r>
            <a:r>
              <a:rPr lang="en-US" sz="4400" b="1" dirty="0" err="1">
                <a:solidFill>
                  <a:srgbClr val="FFFFFF"/>
                </a:solidFill>
                <a:effectLst>
                  <a:outerShdw blurRad="38100" dist="38100" dir="2700000" algn="tl">
                    <a:srgbClr val="000000">
                      <a:alpha val="43137"/>
                    </a:srgbClr>
                  </a:outerShdw>
                </a:effectLst>
                <a:cs typeface="Calibri" pitchFamily="34" charset="0"/>
              </a:rPr>
              <a:t>mem'ries</a:t>
            </a:r>
            <a:r>
              <a:rPr lang="en-US" sz="4400" b="1" dirty="0">
                <a:solidFill>
                  <a:srgbClr val="FFFFFF"/>
                </a:solidFill>
                <a:effectLst>
                  <a:outerShdw blurRad="38100" dist="38100" dir="2700000" algn="tl">
                    <a:srgbClr val="000000">
                      <a:alpha val="43137"/>
                    </a:srgbClr>
                  </a:outerShdw>
                </a:effectLst>
                <a:cs typeface="Calibri" pitchFamily="34" charset="0"/>
              </a:rPr>
              <a:t> of Thy cross</a:t>
            </a:r>
          </a:p>
        </p:txBody>
      </p:sp>
    </p:spTree>
    <p:extLst>
      <p:ext uri="{BB962C8B-B14F-4D97-AF65-F5344CB8AC3E}">
        <p14:creationId xmlns:p14="http://schemas.microsoft.com/office/powerpoint/2010/main" val="4115705036"/>
      </p:ext>
    </p:extLst>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Box 3"/>
          <p:cNvSpPr txBox="1"/>
          <p:nvPr/>
        </p:nvSpPr>
        <p:spPr>
          <a:xfrm>
            <a:off x="142875" y="220325"/>
            <a:ext cx="3171825" cy="4832092"/>
          </a:xfrm>
          <a:prstGeom prst="rect">
            <a:avLst/>
          </a:prstGeom>
          <a:solidFill>
            <a:schemeClr val="bg1">
              <a:alpha val="50000"/>
            </a:schemeClr>
          </a:solidFill>
        </p:spPr>
        <p:txBody>
          <a:bodyPr wrap="square" rtlCol="0">
            <a:spAutoFit/>
          </a:bodyPr>
          <a:lstStyle/>
          <a:p>
            <a:pPr algn="ctr" eaLnBrk="1" fontAlgn="auto" hangingPunct="1">
              <a:spcBef>
                <a:spcPts val="0"/>
              </a:spcBef>
              <a:spcAft>
                <a:spcPts val="0"/>
              </a:spcAft>
            </a:pPr>
            <a:r>
              <a:rPr lang="en-US" sz="4400" b="1" dirty="0">
                <a:solidFill>
                  <a:srgbClr val="000000"/>
                </a:solidFill>
                <a:effectLst>
                  <a:outerShdw blurRad="38100" dist="38100" dir="2700000" algn="tl">
                    <a:srgbClr val="000000">
                      <a:alpha val="43137"/>
                    </a:srgbClr>
                  </a:outerShdw>
                </a:effectLst>
                <a:cs typeface="Calibri" pitchFamily="34" charset="0"/>
              </a:rPr>
              <a:t>May sanctify each common task,</a:t>
            </a:r>
          </a:p>
          <a:p>
            <a:pPr algn="ctr" eaLnBrk="1" fontAlgn="auto" hangingPunct="1">
              <a:spcBef>
                <a:spcPts val="0"/>
              </a:spcBef>
              <a:spcAft>
                <a:spcPts val="0"/>
              </a:spcAft>
            </a:pPr>
            <a:r>
              <a:rPr lang="en-US" sz="4400" b="1" dirty="0">
                <a:solidFill>
                  <a:srgbClr val="000000"/>
                </a:solidFill>
                <a:effectLst>
                  <a:outerShdw blurRad="38100" dist="38100" dir="2700000" algn="tl">
                    <a:srgbClr val="000000">
                      <a:alpha val="43137"/>
                    </a:srgbClr>
                  </a:outerShdw>
                </a:effectLst>
                <a:cs typeface="Calibri" pitchFamily="34" charset="0"/>
              </a:rPr>
              <a:t>And turn to gain each earthly loss.</a:t>
            </a:r>
          </a:p>
        </p:txBody>
      </p:sp>
    </p:spTree>
    <p:extLst>
      <p:ext uri="{BB962C8B-B14F-4D97-AF65-F5344CB8AC3E}">
        <p14:creationId xmlns:p14="http://schemas.microsoft.com/office/powerpoint/2010/main" val="2588165051"/>
      </p:ext>
    </p:extLst>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8CC1FC"/>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7789" y="1"/>
            <a:ext cx="5414211" cy="6858000"/>
          </a:xfrm>
          <a:prstGeom prst="rect">
            <a:avLst/>
          </a:prstGeom>
        </p:spPr>
      </p:pic>
      <p:sp>
        <p:nvSpPr>
          <p:cNvPr id="4" name="TextBox 3"/>
          <p:cNvSpPr txBox="1"/>
          <p:nvPr/>
        </p:nvSpPr>
        <p:spPr>
          <a:xfrm>
            <a:off x="0" y="66676"/>
            <a:ext cx="8820150" cy="1446550"/>
          </a:xfrm>
          <a:prstGeom prst="rect">
            <a:avLst/>
          </a:prstGeom>
          <a:solidFill>
            <a:schemeClr val="bg1">
              <a:alpha val="30000"/>
            </a:schemeClr>
          </a:solidFill>
        </p:spPr>
        <p:txBody>
          <a:bodyPr wrap="square" rtlCol="0">
            <a:spAutoFit/>
          </a:bodyPr>
          <a:lstStyle/>
          <a:p>
            <a:pPr algn="ctr" eaLnBrk="1" fontAlgn="auto" hangingPunct="1">
              <a:spcBef>
                <a:spcPts val="0"/>
              </a:spcBef>
              <a:spcAft>
                <a:spcPts val="0"/>
              </a:spcAft>
            </a:pPr>
            <a:r>
              <a:rPr lang="en-US" sz="4400" b="1" dirty="0">
                <a:solidFill>
                  <a:srgbClr val="000000"/>
                </a:solidFill>
                <a:effectLst>
                  <a:outerShdw blurRad="38100" dist="38100" dir="2700000" algn="tl">
                    <a:srgbClr val="000000">
                      <a:alpha val="43137"/>
                    </a:srgbClr>
                  </a:outerShdw>
                </a:effectLst>
                <a:cs typeface="Calibri" pitchFamily="34" charset="0"/>
              </a:rPr>
              <a:t>Help us, dear Lord, our cross to bear,</a:t>
            </a:r>
          </a:p>
          <a:p>
            <a:pPr algn="ctr" eaLnBrk="1" fontAlgn="auto" hangingPunct="1">
              <a:spcBef>
                <a:spcPts val="0"/>
              </a:spcBef>
              <a:spcAft>
                <a:spcPts val="0"/>
              </a:spcAft>
            </a:pPr>
            <a:r>
              <a:rPr lang="en-US" sz="4400" b="1" dirty="0">
                <a:solidFill>
                  <a:srgbClr val="000000"/>
                </a:solidFill>
                <a:effectLst>
                  <a:outerShdw blurRad="38100" dist="38100" dir="2700000" algn="tl">
                    <a:srgbClr val="000000">
                      <a:alpha val="43137"/>
                    </a:srgbClr>
                  </a:outerShdw>
                </a:effectLst>
                <a:cs typeface="Calibri" pitchFamily="34" charset="0"/>
              </a:rPr>
              <a:t>Till at Thy feet we lay it down;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78520"/>
            <a:ext cx="6777789" cy="5079482"/>
          </a:xfrm>
          <a:prstGeom prst="rect">
            <a:avLst/>
          </a:prstGeom>
        </p:spPr>
      </p:pic>
    </p:spTree>
    <p:extLst>
      <p:ext uri="{BB962C8B-B14F-4D97-AF65-F5344CB8AC3E}">
        <p14:creationId xmlns:p14="http://schemas.microsoft.com/office/powerpoint/2010/main" val="3476745416"/>
      </p:ext>
    </p:extLst>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TextBox 3"/>
          <p:cNvSpPr txBox="1"/>
          <p:nvPr/>
        </p:nvSpPr>
        <p:spPr>
          <a:xfrm>
            <a:off x="2247900" y="5229226"/>
            <a:ext cx="9505950" cy="1446550"/>
          </a:xfrm>
          <a:prstGeom prst="rect">
            <a:avLst/>
          </a:prstGeom>
          <a:solidFill>
            <a:schemeClr val="bg1">
              <a:alpha val="25000"/>
            </a:schemeClr>
          </a:solidFill>
        </p:spPr>
        <p:txBody>
          <a:bodyPr wrap="square" rtlCol="0">
            <a:spAutoFit/>
          </a:bodyPr>
          <a:lstStyle/>
          <a:p>
            <a:pPr algn="ctr" eaLnBrk="1" fontAlgn="auto" hangingPunct="1">
              <a:spcBef>
                <a:spcPts val="0"/>
              </a:spcBef>
              <a:spcAft>
                <a:spcPts val="0"/>
              </a:spcAft>
            </a:pPr>
            <a:r>
              <a:rPr lang="en-US" sz="4400" b="1" dirty="0">
                <a:solidFill>
                  <a:srgbClr val="000000"/>
                </a:solidFill>
                <a:effectLst>
                  <a:outerShdw blurRad="38100" dist="38100" dir="2700000" algn="tl">
                    <a:srgbClr val="000000">
                      <a:alpha val="43137"/>
                    </a:srgbClr>
                  </a:outerShdw>
                </a:effectLst>
                <a:cs typeface="Calibri" pitchFamily="34" charset="0"/>
              </a:rPr>
              <a:t>Win thro' Thy blood our pardon there,</a:t>
            </a:r>
          </a:p>
          <a:p>
            <a:pPr algn="ctr" eaLnBrk="1" fontAlgn="auto" hangingPunct="1">
              <a:spcBef>
                <a:spcPts val="0"/>
              </a:spcBef>
              <a:spcAft>
                <a:spcPts val="0"/>
              </a:spcAft>
            </a:pPr>
            <a:r>
              <a:rPr lang="en-US" sz="4400" b="1" dirty="0">
                <a:solidFill>
                  <a:srgbClr val="000000"/>
                </a:solidFill>
                <a:effectLst>
                  <a:outerShdw blurRad="38100" dist="38100" dir="2700000" algn="tl">
                    <a:srgbClr val="000000">
                      <a:alpha val="43137"/>
                    </a:srgbClr>
                  </a:outerShdw>
                </a:effectLst>
                <a:cs typeface="Calibri" pitchFamily="34" charset="0"/>
              </a:rPr>
              <a:t>And thro' the Cross attain the Crown.</a:t>
            </a:r>
          </a:p>
        </p:txBody>
      </p:sp>
    </p:spTree>
    <p:extLst>
      <p:ext uri="{BB962C8B-B14F-4D97-AF65-F5344CB8AC3E}">
        <p14:creationId xmlns:p14="http://schemas.microsoft.com/office/powerpoint/2010/main" val="3803013946"/>
      </p:ext>
    </p:extLst>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A7E2FF"/>
        </a:solidFill>
        <a:effectLst/>
      </p:bgPr>
    </p:bg>
    <p:spTree>
      <p:nvGrpSpPr>
        <p:cNvPr id="1" name=""/>
        <p:cNvGrpSpPr/>
        <p:nvPr/>
      </p:nvGrpSpPr>
      <p:grpSpPr>
        <a:xfrm>
          <a:off x="0" y="0"/>
          <a:ext cx="0" cy="0"/>
          <a:chOff x="0" y="0"/>
          <a:chExt cx="0" cy="0"/>
        </a:xfrm>
      </p:grpSpPr>
      <p:pic>
        <p:nvPicPr>
          <p:cNvPr id="140290" name="Picture 8" descr="http://passagebreakbyjerry.files.wordpress.com/2013/08/a-abraha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7525" y="2095500"/>
            <a:ext cx="4459288"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39713" y="-9525"/>
            <a:ext cx="11283950" cy="2308225"/>
          </a:xfrm>
          <a:prstGeom prst="rect">
            <a:avLst/>
          </a:prstGeom>
          <a:noFill/>
        </p:spPr>
        <p:txBody>
          <a:bodyPr>
            <a:spAutoFit/>
          </a:bodyPr>
          <a:lstStyle/>
          <a:p>
            <a:pPr algn="ctr" eaLnBrk="1" fontAlgn="auto" hangingPunct="1">
              <a:spcBef>
                <a:spcPts val="0"/>
              </a:spcBef>
              <a:spcAft>
                <a:spcPts val="0"/>
              </a:spcAft>
              <a:defRPr/>
            </a:pPr>
            <a:r>
              <a:rPr lang="en-US" sz="7200" dirty="0">
                <a:effectLst>
                  <a:outerShdw blurRad="38100" dist="38100" dir="2700000" algn="tl">
                    <a:srgbClr val="000000">
                      <a:alpha val="43137"/>
                    </a:srgbClr>
                  </a:outerShdw>
                </a:effectLst>
                <a:latin typeface="+mn-lt"/>
              </a:rPr>
              <a:t>OUR ROLE IN GOD’S COVENANTS – Part 2</a:t>
            </a:r>
          </a:p>
        </p:txBody>
      </p:sp>
      <p:pic>
        <p:nvPicPr>
          <p:cNvPr id="140292" name="Picture 4" descr="http://www.hillbilly10commandments.com/images/moses3.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5563" y="2095500"/>
            <a:ext cx="3554412"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3" name="Picture 10" descr="http://kingdomnewtestament.files.wordpress.com/2012/03/jesus_high_pries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4650" y="2095500"/>
            <a:ext cx="3141663"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4" name="Picture 12" descr="https://farm3.staticflickr.com/2087/2233183424_0a006ee70a_z.jpg?zz=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2095500"/>
            <a:ext cx="3524251"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38225" y="2641600"/>
            <a:ext cx="1255713" cy="460375"/>
          </a:xfrm>
          <a:prstGeom prst="rect">
            <a:avLst/>
          </a:prstGeom>
          <a:noFill/>
        </p:spPr>
        <p:txBody>
          <a:bodyPr>
            <a:spAutoFit/>
          </a:bodyPr>
          <a:lstStyle/>
          <a:p>
            <a:pPr>
              <a:defRPr/>
            </a:pPr>
            <a:r>
              <a:rPr lang="en-US" sz="2400" dirty="0">
                <a:effectLst>
                  <a:outerShdw blurRad="38100" dist="38100" dir="2700000" algn="tl">
                    <a:srgbClr val="000000">
                      <a:alpha val="43137"/>
                    </a:srgbClr>
                  </a:outerShdw>
                </a:effectLst>
              </a:rPr>
              <a:t>Noah</a:t>
            </a:r>
          </a:p>
        </p:txBody>
      </p:sp>
      <p:sp>
        <p:nvSpPr>
          <p:cNvPr id="3" name="TextBox 2"/>
          <p:cNvSpPr txBox="1"/>
          <p:nvPr/>
        </p:nvSpPr>
        <p:spPr>
          <a:xfrm>
            <a:off x="3646488" y="3424238"/>
            <a:ext cx="1506537" cy="461962"/>
          </a:xfrm>
          <a:prstGeom prst="rect">
            <a:avLst/>
          </a:prstGeom>
          <a:noFill/>
        </p:spPr>
        <p:txBody>
          <a:bodyPr>
            <a:spAutoFit/>
          </a:bodyPr>
          <a:lstStyle/>
          <a:p>
            <a:pPr>
              <a:defRPr/>
            </a:pPr>
            <a:r>
              <a:rPr lang="en-US" sz="2400" dirty="0">
                <a:solidFill>
                  <a:schemeClr val="bg1"/>
                </a:solidFill>
                <a:effectLst>
                  <a:outerShdw blurRad="38100" dist="38100" dir="2700000" algn="tl">
                    <a:srgbClr val="000000">
                      <a:alpha val="43137"/>
                    </a:srgbClr>
                  </a:outerShdw>
                </a:effectLst>
              </a:rPr>
              <a:t>Abraham</a:t>
            </a:r>
          </a:p>
        </p:txBody>
      </p:sp>
      <p:sp>
        <p:nvSpPr>
          <p:cNvPr id="140297" name="TextBox 4"/>
          <p:cNvSpPr txBox="1">
            <a:spLocks noChangeArrowheads="1"/>
          </p:cNvSpPr>
          <p:nvPr/>
        </p:nvSpPr>
        <p:spPr bwMode="auto">
          <a:xfrm>
            <a:off x="6678613" y="2298700"/>
            <a:ext cx="1174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solidFill>
                  <a:schemeClr val="bg1"/>
                </a:solidFill>
              </a:rPr>
              <a:t>Moses</a:t>
            </a:r>
          </a:p>
        </p:txBody>
      </p:sp>
      <p:sp>
        <p:nvSpPr>
          <p:cNvPr id="6" name="TextBox 5"/>
          <p:cNvSpPr txBox="1"/>
          <p:nvPr/>
        </p:nvSpPr>
        <p:spPr>
          <a:xfrm>
            <a:off x="10717213" y="2409825"/>
            <a:ext cx="931862" cy="461963"/>
          </a:xfrm>
          <a:prstGeom prst="rect">
            <a:avLst/>
          </a:prstGeom>
          <a:noFill/>
        </p:spPr>
        <p:txBody>
          <a:bodyPr>
            <a:spAutoFit/>
          </a:bodyPr>
          <a:lstStyle/>
          <a:p>
            <a:pPr>
              <a:defRPr/>
            </a:pPr>
            <a:r>
              <a:rPr lang="en-US" sz="2400" dirty="0">
                <a:effectLst>
                  <a:outerShdw blurRad="38100" dist="38100" dir="2700000" algn="tl">
                    <a:srgbClr val="000000">
                      <a:alpha val="43137"/>
                    </a:srgbClr>
                  </a:outerShdw>
                </a:effectLst>
              </a:rPr>
              <a:t>Jesus</a:t>
            </a:r>
          </a:p>
        </p:txBody>
      </p:sp>
    </p:spTree>
    <p:extLst>
      <p:ext uri="{BB962C8B-B14F-4D97-AF65-F5344CB8AC3E}">
        <p14:creationId xmlns:p14="http://schemas.microsoft.com/office/powerpoint/2010/main" val="799895836"/>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81200" y="304800"/>
            <a:ext cx="8229600" cy="3581400"/>
          </a:xfrm>
        </p:spPr>
        <p:txBody>
          <a:bodyPr>
            <a:normAutofit fontScale="40000" lnSpcReduction="20000"/>
          </a:bodyPr>
          <a:lstStyle/>
          <a:p>
            <a:pPr algn="ctr"/>
            <a:r>
              <a:rPr lang="en-US" sz="10000" b="1" dirty="0">
                <a:effectLst>
                  <a:outerShdw blurRad="38100" dist="38100" dir="2700000" algn="tl">
                    <a:srgbClr val="000000">
                      <a:alpha val="43137"/>
                    </a:srgbClr>
                  </a:outerShdw>
                </a:effectLst>
              </a:rPr>
              <a:t>CHORUS</a:t>
            </a:r>
          </a:p>
          <a:p>
            <a:r>
              <a:rPr lang="en-US" sz="10000" b="1" dirty="0">
                <a:effectLst>
                  <a:outerShdw blurRad="38100" dist="38100" dir="2700000" algn="tl">
                    <a:srgbClr val="000000">
                      <a:alpha val="43137"/>
                    </a:srgbClr>
                  </a:outerShdw>
                </a:effectLst>
              </a:rPr>
              <a:t>Once for all! O yes! we believe it;</a:t>
            </a:r>
          </a:p>
          <a:p>
            <a:r>
              <a:rPr lang="en-US" sz="10000" b="1" dirty="0">
                <a:effectLst>
                  <a:outerShdw blurRad="38100" dist="38100" dir="2700000" algn="tl">
                    <a:srgbClr val="000000">
                      <a:alpha val="43137"/>
                    </a:srgbClr>
                  </a:outerShdw>
                </a:effectLst>
              </a:rPr>
              <a:t>Once for all! by faith we receive it;</a:t>
            </a:r>
          </a:p>
          <a:p>
            <a:r>
              <a:rPr lang="en-US" sz="10000" b="1" dirty="0">
                <a:effectLst>
                  <a:outerShdw blurRad="38100" dist="38100" dir="2700000" algn="tl">
                    <a:srgbClr val="000000">
                      <a:alpha val="43137"/>
                    </a:srgbClr>
                  </a:outerShdw>
                </a:effectLst>
              </a:rPr>
              <a:t>Lo, at his cross all burdens will fall,</a:t>
            </a:r>
          </a:p>
          <a:p>
            <a:r>
              <a:rPr lang="en-US" sz="10000" b="1" dirty="0">
                <a:effectLst>
                  <a:outerShdw blurRad="38100" dist="38100" dir="2700000" algn="tl">
                    <a:srgbClr val="000000">
                      <a:alpha val="43137"/>
                    </a:srgbClr>
                  </a:outerShdw>
                </a:effectLst>
              </a:rPr>
              <a:t>Christ hath </a:t>
            </a:r>
            <a:r>
              <a:rPr lang="en-US" sz="10000" b="1" dirty="0" err="1">
                <a:effectLst>
                  <a:outerShdw blurRad="38100" dist="38100" dir="2700000" algn="tl">
                    <a:srgbClr val="000000">
                      <a:alpha val="43137"/>
                    </a:srgbClr>
                  </a:outerShdw>
                </a:effectLst>
              </a:rPr>
              <a:t>redeem'd</a:t>
            </a:r>
            <a:r>
              <a:rPr lang="en-US" sz="10000" b="1" dirty="0">
                <a:effectLst>
                  <a:outerShdw blurRad="38100" dist="38100" dir="2700000" algn="tl">
                    <a:srgbClr val="000000">
                      <a:alpha val="43137"/>
                    </a:srgbClr>
                  </a:outerShdw>
                </a:effectLst>
              </a:rPr>
              <a:t> us once for all.</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4886" y="3352800"/>
            <a:ext cx="3001028" cy="35052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5914" y="3352801"/>
            <a:ext cx="3835330" cy="35052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400" y="3348980"/>
            <a:ext cx="2514600" cy="3498134"/>
          </a:xfrm>
          <a:prstGeom prst="rect">
            <a:avLst/>
          </a:prstGeom>
        </p:spPr>
      </p:pic>
    </p:spTree>
    <p:extLst>
      <p:ext uri="{BB962C8B-B14F-4D97-AF65-F5344CB8AC3E}">
        <p14:creationId xmlns:p14="http://schemas.microsoft.com/office/powerpoint/2010/main" val="29721340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656216" y="441064"/>
            <a:ext cx="10822193" cy="5755422"/>
          </a:xfrm>
          <a:prstGeom prst="rect">
            <a:avLst/>
          </a:prstGeom>
          <a:noFill/>
        </p:spPr>
        <p:txBody>
          <a:bodyPr wrap="square" rtlCol="0">
            <a:spAutoFit/>
          </a:bodyPr>
          <a:lstStyle/>
          <a:p>
            <a:pPr algn="ctr"/>
            <a:r>
              <a:rPr lang="en-US" sz="3200" b="1" dirty="0">
                <a:solidFill>
                  <a:srgbClr val="FFFFFF"/>
                </a:solidFill>
                <a:effectLst>
                  <a:outerShdw blurRad="38100" dist="38100" dir="2700000" algn="tl">
                    <a:srgbClr val="000000">
                      <a:alpha val="43137"/>
                    </a:srgbClr>
                  </a:outerShdw>
                </a:effectLst>
              </a:rPr>
              <a:t>Daily Heavenly Manna  </a:t>
            </a:r>
            <a:r>
              <a:rPr lang="en-US" sz="3200" b="1" dirty="0" smtClean="0">
                <a:solidFill>
                  <a:srgbClr val="FFFFFF"/>
                </a:solidFill>
                <a:effectLst>
                  <a:outerShdw blurRad="38100" dist="38100" dir="2700000" algn="tl">
                    <a:srgbClr val="000000">
                      <a:alpha val="43137"/>
                    </a:srgbClr>
                  </a:outerShdw>
                </a:effectLst>
              </a:rPr>
              <a:t>February 17</a:t>
            </a:r>
            <a:endParaRPr lang="en-US" sz="3200" b="1" dirty="0">
              <a:solidFill>
                <a:srgbClr val="FFFFFF"/>
              </a:solidFill>
              <a:effectLst>
                <a:outerShdw blurRad="38100" dist="38100" dir="2700000" algn="tl">
                  <a:srgbClr val="000000">
                    <a:alpha val="43137"/>
                  </a:srgbClr>
                </a:outerShdw>
              </a:effectLst>
            </a:endParaRPr>
          </a:p>
          <a:p>
            <a:pPr algn="ctr"/>
            <a:r>
              <a:rPr lang="en-US" sz="2800" i="1" dirty="0">
                <a:solidFill>
                  <a:srgbClr val="FFFFFF"/>
                </a:solidFill>
                <a:effectLst>
                  <a:outerShdw blurRad="38100" dist="38100" dir="2700000" algn="tl">
                    <a:srgbClr val="000000">
                      <a:alpha val="43137"/>
                    </a:srgbClr>
                  </a:outerShdw>
                </a:effectLst>
              </a:rPr>
              <a:t>Take My yoke upon you,...for My yoke is easy, and My burden is light. </a:t>
            </a:r>
            <a:r>
              <a:rPr lang="en-US" sz="2800" dirty="0">
                <a:solidFill>
                  <a:srgbClr val="FFFFFF"/>
                </a:solidFill>
                <a:effectLst>
                  <a:outerShdw blurRad="38100" dist="38100" dir="2700000" algn="tl">
                    <a:srgbClr val="000000">
                      <a:alpha val="43137"/>
                    </a:srgbClr>
                  </a:outerShdw>
                </a:effectLst>
              </a:rPr>
              <a:t>Matthew 11:29,30</a:t>
            </a:r>
          </a:p>
          <a:p>
            <a:r>
              <a:rPr lang="en-US" sz="2800" dirty="0">
                <a:solidFill>
                  <a:srgbClr val="FFFFFF"/>
                </a:solidFill>
                <a:effectLst>
                  <a:outerShdw blurRad="38100" dist="38100" dir="2700000" algn="tl">
                    <a:srgbClr val="000000">
                      <a:alpha val="43137"/>
                    </a:srgbClr>
                  </a:outerShdw>
                </a:effectLst>
              </a:rPr>
              <a:t>THOSE who wear this yoke have the assurances of the divine Word that all things are working together for good to them; that the heavier the burden that may be attached, the greater will be the blessing and the reward by and by; the more severe the experiences during the present time, the brighter shall be the glory, and the brighter shall be their character, and the more sure shall they be of being fitted and polished for the heavenly Kingdom. From this standpoint every burden is light, because our yoke is appreciated, and is so easy, so reasonable: and additionally it is so light because the Lord is with us in this yoke. `Z.'00-137` R2625:5</a:t>
            </a:r>
          </a:p>
        </p:txBody>
      </p:sp>
    </p:spTree>
    <p:extLst>
      <p:ext uri="{BB962C8B-B14F-4D97-AF65-F5344CB8AC3E}">
        <p14:creationId xmlns:p14="http://schemas.microsoft.com/office/powerpoint/2010/main" val="18984483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7E2FF"/>
        </a:solidFill>
        <a:effectLst/>
      </p:bgPr>
    </p:bg>
    <p:spTree>
      <p:nvGrpSpPr>
        <p:cNvPr id="1" name=""/>
        <p:cNvGrpSpPr/>
        <p:nvPr/>
      </p:nvGrpSpPr>
      <p:grpSpPr>
        <a:xfrm>
          <a:off x="0" y="0"/>
          <a:ext cx="0" cy="0"/>
          <a:chOff x="0" y="0"/>
          <a:chExt cx="0" cy="0"/>
        </a:xfrm>
      </p:grpSpPr>
      <p:pic>
        <p:nvPicPr>
          <p:cNvPr id="3074" name="Picture 8" descr="http://passagebreakbyjerry.files.wordpress.com/2013/08/a-abraha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7525" y="2095500"/>
            <a:ext cx="4459288"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39713" y="-9525"/>
            <a:ext cx="11283950" cy="2308225"/>
          </a:xfrm>
          <a:prstGeom prst="rect">
            <a:avLst/>
          </a:prstGeom>
          <a:noFill/>
        </p:spPr>
        <p:txBody>
          <a:bodyPr>
            <a:spAutoFit/>
          </a:bodyPr>
          <a:lstStyle/>
          <a:p>
            <a:pPr algn="ctr" eaLnBrk="1" fontAlgn="auto" hangingPunct="1">
              <a:spcBef>
                <a:spcPts val="0"/>
              </a:spcBef>
              <a:spcAft>
                <a:spcPts val="0"/>
              </a:spcAft>
              <a:defRPr/>
            </a:pPr>
            <a:r>
              <a:rPr lang="en-US" sz="7200" dirty="0">
                <a:effectLst>
                  <a:outerShdw blurRad="38100" dist="38100" dir="2700000" algn="tl">
                    <a:srgbClr val="000000">
                      <a:alpha val="43137"/>
                    </a:srgbClr>
                  </a:outerShdw>
                </a:effectLst>
                <a:latin typeface="+mn-lt"/>
              </a:rPr>
              <a:t>OUR ROLE IN GOD’S COVENANTS – Part 2</a:t>
            </a:r>
          </a:p>
        </p:txBody>
      </p:sp>
      <p:pic>
        <p:nvPicPr>
          <p:cNvPr id="3076" name="Picture 4" descr="http://www.hillbilly10commandments.com/images/moses3.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5563" y="2095500"/>
            <a:ext cx="3554412"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0" descr="http://kingdomnewtestament.files.wordpress.com/2012/03/jesus_high_pries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4650" y="2095500"/>
            <a:ext cx="3141663"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2" descr="https://farm3.staticflickr.com/2087/2233183424_0a006ee70a_z.jpg?zz=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2095500"/>
            <a:ext cx="3524251"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38225" y="2641600"/>
            <a:ext cx="1255713" cy="460375"/>
          </a:xfrm>
          <a:prstGeom prst="rect">
            <a:avLst/>
          </a:prstGeom>
          <a:noFill/>
        </p:spPr>
        <p:txBody>
          <a:bodyPr>
            <a:spAutoFit/>
          </a:bodyPr>
          <a:lstStyle/>
          <a:p>
            <a:pPr>
              <a:defRPr/>
            </a:pPr>
            <a:r>
              <a:rPr lang="en-US" sz="2400" dirty="0">
                <a:effectLst>
                  <a:outerShdw blurRad="38100" dist="38100" dir="2700000" algn="tl">
                    <a:srgbClr val="000000">
                      <a:alpha val="43137"/>
                    </a:srgbClr>
                  </a:outerShdw>
                </a:effectLst>
              </a:rPr>
              <a:t>Noah</a:t>
            </a:r>
          </a:p>
        </p:txBody>
      </p:sp>
      <p:sp>
        <p:nvSpPr>
          <p:cNvPr id="3" name="TextBox 2"/>
          <p:cNvSpPr txBox="1"/>
          <p:nvPr/>
        </p:nvSpPr>
        <p:spPr>
          <a:xfrm>
            <a:off x="3646488" y="3424238"/>
            <a:ext cx="1506537" cy="461962"/>
          </a:xfrm>
          <a:prstGeom prst="rect">
            <a:avLst/>
          </a:prstGeom>
          <a:noFill/>
        </p:spPr>
        <p:txBody>
          <a:bodyPr>
            <a:spAutoFit/>
          </a:bodyPr>
          <a:lstStyle/>
          <a:p>
            <a:pPr>
              <a:defRPr/>
            </a:pPr>
            <a:r>
              <a:rPr lang="en-US" sz="2400" dirty="0">
                <a:solidFill>
                  <a:schemeClr val="bg1"/>
                </a:solidFill>
                <a:effectLst>
                  <a:outerShdw blurRad="38100" dist="38100" dir="2700000" algn="tl">
                    <a:srgbClr val="000000">
                      <a:alpha val="43137"/>
                    </a:srgbClr>
                  </a:outerShdw>
                </a:effectLst>
              </a:rPr>
              <a:t>Abraham</a:t>
            </a:r>
          </a:p>
        </p:txBody>
      </p:sp>
      <p:sp>
        <p:nvSpPr>
          <p:cNvPr id="3081" name="TextBox 4"/>
          <p:cNvSpPr txBox="1">
            <a:spLocks noChangeArrowheads="1"/>
          </p:cNvSpPr>
          <p:nvPr/>
        </p:nvSpPr>
        <p:spPr bwMode="auto">
          <a:xfrm>
            <a:off x="6678613" y="2298700"/>
            <a:ext cx="1174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solidFill>
                  <a:schemeClr val="bg1"/>
                </a:solidFill>
              </a:rPr>
              <a:t>Moses</a:t>
            </a:r>
          </a:p>
        </p:txBody>
      </p:sp>
      <p:sp>
        <p:nvSpPr>
          <p:cNvPr id="6" name="TextBox 5"/>
          <p:cNvSpPr txBox="1"/>
          <p:nvPr/>
        </p:nvSpPr>
        <p:spPr>
          <a:xfrm>
            <a:off x="10717213" y="2409825"/>
            <a:ext cx="931862" cy="461963"/>
          </a:xfrm>
          <a:prstGeom prst="rect">
            <a:avLst/>
          </a:prstGeom>
          <a:noFill/>
        </p:spPr>
        <p:txBody>
          <a:bodyPr>
            <a:spAutoFit/>
          </a:bodyPr>
          <a:lstStyle/>
          <a:p>
            <a:pPr>
              <a:defRPr/>
            </a:pPr>
            <a:r>
              <a:rPr lang="en-US" sz="2400" dirty="0">
                <a:effectLst>
                  <a:outerShdw blurRad="38100" dist="38100" dir="2700000" algn="tl">
                    <a:srgbClr val="000000">
                      <a:alpha val="43137"/>
                    </a:srgbClr>
                  </a:outerShdw>
                </a:effectLst>
              </a:rPr>
              <a:t>Jesus</a:t>
            </a:r>
          </a:p>
        </p:txBody>
      </p:sp>
    </p:spTree>
    <p:extLst>
      <p:ext uri="{BB962C8B-B14F-4D97-AF65-F5344CB8AC3E}">
        <p14:creationId xmlns:p14="http://schemas.microsoft.com/office/powerpoint/2010/main" val="733467254"/>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889" y="141288"/>
            <a:ext cx="10945812" cy="1325562"/>
          </a:xfrm>
        </p:spPr>
        <p:txBody>
          <a:bodyPr/>
          <a:lstStyle/>
          <a:p>
            <a:pPr>
              <a:defRPr/>
            </a:pPr>
            <a:r>
              <a:rPr lang="en-US" sz="4000" b="1" dirty="0" smtClean="0">
                <a:effectLst>
                  <a:outerShdw blurRad="38100" dist="38100" dir="2700000" algn="tl">
                    <a:srgbClr val="000000">
                      <a:alpha val="43137"/>
                    </a:srgbClr>
                  </a:outerShdw>
                </a:effectLst>
              </a:rPr>
              <a:t>SUMMARY – OUR ROLE IN GOD’S COVENANTS PART 1</a:t>
            </a:r>
            <a:endParaRPr lang="en-US" sz="4000" b="1" dirty="0">
              <a:effectLst>
                <a:outerShdw blurRad="38100" dist="38100" dir="2700000" algn="tl">
                  <a:srgbClr val="000000">
                    <a:alpha val="43137"/>
                  </a:srgbClr>
                </a:outerShdw>
              </a:effectLst>
            </a:endParaRPr>
          </a:p>
        </p:txBody>
      </p:sp>
      <p:sp>
        <p:nvSpPr>
          <p:cNvPr id="171011" name="Content Placeholder 2"/>
          <p:cNvSpPr>
            <a:spLocks noGrp="1"/>
          </p:cNvSpPr>
          <p:nvPr>
            <p:ph idx="1"/>
          </p:nvPr>
        </p:nvSpPr>
        <p:spPr>
          <a:xfrm>
            <a:off x="496888" y="1287463"/>
            <a:ext cx="11085512" cy="5184775"/>
          </a:xfrm>
        </p:spPr>
        <p:txBody>
          <a:bodyPr/>
          <a:lstStyle/>
          <a:p>
            <a:r>
              <a:rPr lang="en-US" altLang="en-US" dirty="0" smtClean="0"/>
              <a:t>A Bible Covenant is a contract ratified by sacrifices.</a:t>
            </a:r>
          </a:p>
        </p:txBody>
      </p:sp>
    </p:spTree>
    <p:extLst>
      <p:ext uri="{BB962C8B-B14F-4D97-AF65-F5344CB8AC3E}">
        <p14:creationId xmlns:p14="http://schemas.microsoft.com/office/powerpoint/2010/main" val="3082939568"/>
      </p:ext>
    </p:extLst>
  </p:cSld>
  <p:clrMapOvr>
    <a:masterClrMapping/>
  </p:clrMapOvr>
  <p:transition spd="slow">
    <p:circl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889" y="141288"/>
            <a:ext cx="10945812" cy="1325562"/>
          </a:xfrm>
        </p:spPr>
        <p:txBody>
          <a:bodyPr/>
          <a:lstStyle/>
          <a:p>
            <a:pPr>
              <a:defRPr/>
            </a:pPr>
            <a:r>
              <a:rPr lang="en-US" sz="4000" b="1" dirty="0" smtClean="0">
                <a:effectLst>
                  <a:outerShdw blurRad="38100" dist="38100" dir="2700000" algn="tl">
                    <a:srgbClr val="000000">
                      <a:alpha val="43137"/>
                    </a:srgbClr>
                  </a:outerShdw>
                </a:effectLst>
              </a:rPr>
              <a:t>SUMMARY – OUR ROLE IN GOD’S COVENANTS PART 1</a:t>
            </a:r>
            <a:endParaRPr lang="en-US" sz="4000" b="1" dirty="0">
              <a:effectLst>
                <a:outerShdw blurRad="38100" dist="38100" dir="2700000" algn="tl">
                  <a:srgbClr val="000000">
                    <a:alpha val="43137"/>
                  </a:srgbClr>
                </a:outerShdw>
              </a:effectLst>
            </a:endParaRPr>
          </a:p>
        </p:txBody>
      </p:sp>
      <p:sp>
        <p:nvSpPr>
          <p:cNvPr id="171011" name="Content Placeholder 2"/>
          <p:cNvSpPr>
            <a:spLocks noGrp="1"/>
          </p:cNvSpPr>
          <p:nvPr>
            <p:ph idx="1"/>
          </p:nvPr>
        </p:nvSpPr>
        <p:spPr>
          <a:xfrm>
            <a:off x="496888" y="1287463"/>
            <a:ext cx="11085512" cy="5184775"/>
          </a:xfrm>
        </p:spPr>
        <p:txBody>
          <a:bodyPr/>
          <a:lstStyle/>
          <a:p>
            <a:r>
              <a:rPr lang="en-US" altLang="en-US" dirty="0" smtClean="0"/>
              <a:t>A Bible Covenant is a contract ratified by sacrifices.</a:t>
            </a:r>
          </a:p>
          <a:p>
            <a:r>
              <a:rPr lang="en-US" altLang="en-US" dirty="0" smtClean="0"/>
              <a:t>The Jeremiah 31 New Covenant is made with Natural Israel.</a:t>
            </a:r>
          </a:p>
        </p:txBody>
      </p:sp>
    </p:spTree>
    <p:extLst>
      <p:ext uri="{BB962C8B-B14F-4D97-AF65-F5344CB8AC3E}">
        <p14:creationId xmlns:p14="http://schemas.microsoft.com/office/powerpoint/2010/main" val="4123868389"/>
      </p:ext>
    </p:extLst>
  </p:cSld>
  <p:clrMapOvr>
    <a:masterClrMapping/>
  </p:clrMapOvr>
  <p:transition spd="slow">
    <p:circl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889" y="141288"/>
            <a:ext cx="10945812" cy="1325562"/>
          </a:xfrm>
        </p:spPr>
        <p:txBody>
          <a:bodyPr/>
          <a:lstStyle/>
          <a:p>
            <a:pPr>
              <a:defRPr/>
            </a:pPr>
            <a:r>
              <a:rPr lang="en-US" sz="4000" b="1" dirty="0" smtClean="0">
                <a:effectLst>
                  <a:outerShdw blurRad="38100" dist="38100" dir="2700000" algn="tl">
                    <a:srgbClr val="000000">
                      <a:alpha val="43137"/>
                    </a:srgbClr>
                  </a:outerShdw>
                </a:effectLst>
              </a:rPr>
              <a:t>SUMMARY – OUR ROLE IN GOD’S COVENANTS PART 1</a:t>
            </a:r>
            <a:endParaRPr lang="en-US" sz="4000" b="1" dirty="0">
              <a:effectLst>
                <a:outerShdw blurRad="38100" dist="38100" dir="2700000" algn="tl">
                  <a:srgbClr val="000000">
                    <a:alpha val="43137"/>
                  </a:srgbClr>
                </a:outerShdw>
              </a:effectLst>
            </a:endParaRPr>
          </a:p>
        </p:txBody>
      </p:sp>
      <p:sp>
        <p:nvSpPr>
          <p:cNvPr id="171011" name="Content Placeholder 2"/>
          <p:cNvSpPr>
            <a:spLocks noGrp="1"/>
          </p:cNvSpPr>
          <p:nvPr>
            <p:ph idx="1"/>
          </p:nvPr>
        </p:nvSpPr>
        <p:spPr>
          <a:xfrm>
            <a:off x="496888" y="1287463"/>
            <a:ext cx="11085512" cy="5184775"/>
          </a:xfrm>
        </p:spPr>
        <p:txBody>
          <a:bodyPr/>
          <a:lstStyle/>
          <a:p>
            <a:r>
              <a:rPr lang="en-US" altLang="en-US" dirty="0" smtClean="0"/>
              <a:t>A Bible Covenant is a contract ratified by sacrifices.</a:t>
            </a:r>
          </a:p>
          <a:p>
            <a:r>
              <a:rPr lang="en-US" altLang="en-US" dirty="0" smtClean="0"/>
              <a:t>The Jeremiah 31 New Covenant is made with Natural Israel.</a:t>
            </a:r>
          </a:p>
          <a:p>
            <a:r>
              <a:rPr lang="en-US" altLang="en-US" dirty="0" smtClean="0"/>
              <a:t>Per Romans 11, the New Covenant is made with Natural Israel after the Church’s sacrifice is complete (when the earthly kingdom is established).</a:t>
            </a:r>
          </a:p>
        </p:txBody>
      </p:sp>
    </p:spTree>
    <p:extLst>
      <p:ext uri="{BB962C8B-B14F-4D97-AF65-F5344CB8AC3E}">
        <p14:creationId xmlns:p14="http://schemas.microsoft.com/office/powerpoint/2010/main" val="3913171327"/>
      </p:ext>
    </p:extLst>
  </p:cSld>
  <p:clrMapOvr>
    <a:masterClrMapping/>
  </p:clrMapOvr>
  <p:transition spd="slow">
    <p:circl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889" y="141288"/>
            <a:ext cx="10945812" cy="1325562"/>
          </a:xfrm>
        </p:spPr>
        <p:txBody>
          <a:bodyPr/>
          <a:lstStyle/>
          <a:p>
            <a:pPr>
              <a:defRPr/>
            </a:pPr>
            <a:r>
              <a:rPr lang="en-US" sz="4000" b="1" dirty="0" smtClean="0">
                <a:effectLst>
                  <a:outerShdw blurRad="38100" dist="38100" dir="2700000" algn="tl">
                    <a:srgbClr val="000000">
                      <a:alpha val="43137"/>
                    </a:srgbClr>
                  </a:outerShdw>
                </a:effectLst>
              </a:rPr>
              <a:t>SUMMARY – OUR ROLE IN GOD’S COVENANTS PART 1</a:t>
            </a:r>
            <a:endParaRPr lang="en-US" sz="4000" b="1" dirty="0">
              <a:effectLst>
                <a:outerShdw blurRad="38100" dist="38100" dir="2700000" algn="tl">
                  <a:srgbClr val="000000">
                    <a:alpha val="43137"/>
                  </a:srgbClr>
                </a:outerShdw>
              </a:effectLst>
            </a:endParaRPr>
          </a:p>
        </p:txBody>
      </p:sp>
      <p:sp>
        <p:nvSpPr>
          <p:cNvPr id="171011" name="Content Placeholder 2"/>
          <p:cNvSpPr>
            <a:spLocks noGrp="1"/>
          </p:cNvSpPr>
          <p:nvPr>
            <p:ph idx="1"/>
          </p:nvPr>
        </p:nvSpPr>
        <p:spPr>
          <a:xfrm>
            <a:off x="496888" y="1287463"/>
            <a:ext cx="11085512" cy="5184775"/>
          </a:xfrm>
        </p:spPr>
        <p:txBody>
          <a:bodyPr/>
          <a:lstStyle/>
          <a:p>
            <a:r>
              <a:rPr lang="en-US" altLang="en-US" dirty="0" smtClean="0"/>
              <a:t>A Bible Covenant is a contract ratified by sacrifices.</a:t>
            </a:r>
          </a:p>
          <a:p>
            <a:r>
              <a:rPr lang="en-US" altLang="en-US" dirty="0" smtClean="0"/>
              <a:t>The Jeremiah 31 New Covenant is made with Natural Israel.</a:t>
            </a:r>
          </a:p>
          <a:p>
            <a:r>
              <a:rPr lang="en-US" altLang="en-US" dirty="0" smtClean="0"/>
              <a:t>Per Romans 11, the New Covenant is made with Natural Israel after the Church’s sacrifice is complete (when the earthly kingdom is established).</a:t>
            </a:r>
          </a:p>
          <a:p>
            <a:r>
              <a:rPr lang="en-US" altLang="en-US" dirty="0" smtClean="0"/>
              <a:t>Jesus is the “surety” or “guarantee” of the New Covenant.  There would be no need for this if the New Covenant were already operational.</a:t>
            </a:r>
          </a:p>
        </p:txBody>
      </p:sp>
    </p:spTree>
    <p:extLst>
      <p:ext uri="{BB962C8B-B14F-4D97-AF65-F5344CB8AC3E}">
        <p14:creationId xmlns:p14="http://schemas.microsoft.com/office/powerpoint/2010/main" val="729906826"/>
      </p:ext>
    </p:extLst>
  </p:cSld>
  <p:clrMapOvr>
    <a:masterClrMapping/>
  </p:clrMapOvr>
  <p:transition spd="slow">
    <p:circl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889" y="141288"/>
            <a:ext cx="10945812" cy="1325562"/>
          </a:xfrm>
        </p:spPr>
        <p:txBody>
          <a:bodyPr/>
          <a:lstStyle/>
          <a:p>
            <a:pPr>
              <a:defRPr/>
            </a:pPr>
            <a:r>
              <a:rPr lang="en-US" sz="4000" b="1" dirty="0" smtClean="0">
                <a:effectLst>
                  <a:outerShdw blurRad="38100" dist="38100" dir="2700000" algn="tl">
                    <a:srgbClr val="000000">
                      <a:alpha val="43137"/>
                    </a:srgbClr>
                  </a:outerShdw>
                </a:effectLst>
              </a:rPr>
              <a:t>SUMMARY – OUR ROLE IN GOD’S COVENANTS PART 1</a:t>
            </a:r>
            <a:endParaRPr lang="en-US" sz="4000" b="1" dirty="0">
              <a:effectLst>
                <a:outerShdw blurRad="38100" dist="38100" dir="2700000" algn="tl">
                  <a:srgbClr val="000000">
                    <a:alpha val="43137"/>
                  </a:srgbClr>
                </a:outerShdw>
              </a:effectLst>
            </a:endParaRPr>
          </a:p>
        </p:txBody>
      </p:sp>
      <p:sp>
        <p:nvSpPr>
          <p:cNvPr id="171011" name="Content Placeholder 2"/>
          <p:cNvSpPr>
            <a:spLocks noGrp="1"/>
          </p:cNvSpPr>
          <p:nvPr>
            <p:ph idx="1"/>
          </p:nvPr>
        </p:nvSpPr>
        <p:spPr>
          <a:xfrm>
            <a:off x="496888" y="1287463"/>
            <a:ext cx="11085512" cy="5184775"/>
          </a:xfrm>
        </p:spPr>
        <p:txBody>
          <a:bodyPr/>
          <a:lstStyle/>
          <a:p>
            <a:r>
              <a:rPr lang="en-US" altLang="en-US" dirty="0" smtClean="0"/>
              <a:t>A Bible Covenant is a contract ratified by sacrifices.</a:t>
            </a:r>
          </a:p>
          <a:p>
            <a:r>
              <a:rPr lang="en-US" altLang="en-US" dirty="0" smtClean="0"/>
              <a:t>The Jeremiah 31 New Covenant is made with Natural Israel.</a:t>
            </a:r>
          </a:p>
          <a:p>
            <a:r>
              <a:rPr lang="en-US" altLang="en-US" dirty="0" smtClean="0"/>
              <a:t>Per Romans 11, the New Covenant is made with Natural Israel after the Church’s sacrifice is complete (when the earthly kingdom is established).</a:t>
            </a:r>
          </a:p>
          <a:p>
            <a:r>
              <a:rPr lang="en-US" altLang="en-US" dirty="0" smtClean="0"/>
              <a:t>Jesus is the “surety” or “guarantee” of the New Covenant.  There would be no need for this if the New Covenant were already operational.</a:t>
            </a:r>
          </a:p>
          <a:p>
            <a:r>
              <a:rPr lang="en-US" altLang="en-US" dirty="0" smtClean="0"/>
              <a:t>Drinking the Cup shows the Church with Jesus ratifies the New Covenant</a:t>
            </a:r>
          </a:p>
        </p:txBody>
      </p:sp>
    </p:spTree>
    <p:extLst>
      <p:ext uri="{BB962C8B-B14F-4D97-AF65-F5344CB8AC3E}">
        <p14:creationId xmlns:p14="http://schemas.microsoft.com/office/powerpoint/2010/main" val="211667076"/>
      </p:ext>
    </p:extLst>
  </p:cSld>
  <p:clrMapOvr>
    <a:masterClrMapping/>
  </p:clrMapOvr>
  <p:transition spd="slow">
    <p:circl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889" y="141288"/>
            <a:ext cx="10945812" cy="1325562"/>
          </a:xfrm>
        </p:spPr>
        <p:txBody>
          <a:bodyPr/>
          <a:lstStyle/>
          <a:p>
            <a:pPr>
              <a:defRPr/>
            </a:pPr>
            <a:r>
              <a:rPr lang="en-US" sz="4000" b="1" dirty="0" smtClean="0">
                <a:effectLst>
                  <a:outerShdw blurRad="38100" dist="38100" dir="2700000" algn="tl">
                    <a:srgbClr val="000000">
                      <a:alpha val="43137"/>
                    </a:srgbClr>
                  </a:outerShdw>
                </a:effectLst>
              </a:rPr>
              <a:t>SUMMARY – OUR ROLE IN GOD’S COVENANTS PART 1</a:t>
            </a:r>
            <a:endParaRPr lang="en-US" sz="4000" b="1" dirty="0">
              <a:effectLst>
                <a:outerShdw blurRad="38100" dist="38100" dir="2700000" algn="tl">
                  <a:srgbClr val="000000">
                    <a:alpha val="43137"/>
                  </a:srgbClr>
                </a:outerShdw>
              </a:effectLst>
            </a:endParaRPr>
          </a:p>
        </p:txBody>
      </p:sp>
      <p:sp>
        <p:nvSpPr>
          <p:cNvPr id="171011" name="Content Placeholder 2"/>
          <p:cNvSpPr>
            <a:spLocks noGrp="1"/>
          </p:cNvSpPr>
          <p:nvPr>
            <p:ph idx="1"/>
          </p:nvPr>
        </p:nvSpPr>
        <p:spPr>
          <a:xfrm>
            <a:off x="496888" y="1287463"/>
            <a:ext cx="11085512" cy="5184775"/>
          </a:xfrm>
        </p:spPr>
        <p:txBody>
          <a:bodyPr/>
          <a:lstStyle/>
          <a:p>
            <a:r>
              <a:rPr lang="en-US" altLang="en-US" dirty="0" smtClean="0"/>
              <a:t>A Bible Covenant is a contract ratified by sacrifices.</a:t>
            </a:r>
          </a:p>
          <a:p>
            <a:r>
              <a:rPr lang="en-US" altLang="en-US" dirty="0" smtClean="0"/>
              <a:t>The Jeremiah 31 New Covenant is made with Natural Israel.</a:t>
            </a:r>
          </a:p>
          <a:p>
            <a:r>
              <a:rPr lang="en-US" altLang="en-US" dirty="0" smtClean="0"/>
              <a:t>Per Romans 11, the New Covenant is made with Natural Israel after the Church’s sacrifice is complete (when the earthly kingdom is established).</a:t>
            </a:r>
          </a:p>
          <a:p>
            <a:r>
              <a:rPr lang="en-US" altLang="en-US" dirty="0" smtClean="0"/>
              <a:t>Jesus is the “surety” or “guarantee” of the New Covenant.  There would be no need for this if the New Covenant were already operational.</a:t>
            </a:r>
          </a:p>
          <a:p>
            <a:r>
              <a:rPr lang="en-US" altLang="en-US" dirty="0" smtClean="0"/>
              <a:t>Drinking the Cup shows the Church with Jesus ratifies the New Covenant</a:t>
            </a:r>
          </a:p>
          <a:p>
            <a:r>
              <a:rPr lang="en-US" altLang="en-US" dirty="0" smtClean="0"/>
              <a:t>Hebrew 12 shows we are drawing near to, but have not yet arrived at, Mount Zion and the New Covenant.</a:t>
            </a:r>
          </a:p>
        </p:txBody>
      </p:sp>
    </p:spTree>
    <p:extLst>
      <p:ext uri="{BB962C8B-B14F-4D97-AF65-F5344CB8AC3E}">
        <p14:creationId xmlns:p14="http://schemas.microsoft.com/office/powerpoint/2010/main" val="3383592003"/>
      </p:ext>
    </p:extLst>
  </p:cSld>
  <p:clrMapOvr>
    <a:masterClrMapping/>
  </p:clrMapOvr>
  <p:transition spd="slow">
    <p:circl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228600"/>
            <a:ext cx="9448800" cy="7086600"/>
          </a:xfrm>
          <a:prstGeom prst="rect">
            <a:avLst/>
          </a:prstGeom>
        </p:spPr>
      </p:pic>
      <p:sp>
        <p:nvSpPr>
          <p:cNvPr id="4" name="TextBox 3"/>
          <p:cNvSpPr txBox="1"/>
          <p:nvPr/>
        </p:nvSpPr>
        <p:spPr>
          <a:xfrm>
            <a:off x="2057400" y="43543"/>
            <a:ext cx="6096000" cy="2308324"/>
          </a:xfrm>
          <a:prstGeom prst="rect">
            <a:avLst/>
          </a:prstGeom>
          <a:noFill/>
        </p:spPr>
        <p:txBody>
          <a:bodyPr wrap="square" rtlCol="0">
            <a:spAutoFit/>
          </a:bodyPr>
          <a:lstStyle/>
          <a:p>
            <a:pPr algn="ctr" eaLnBrk="1" fontAlgn="auto" hangingPunct="1">
              <a:spcBef>
                <a:spcPts val="0"/>
              </a:spcBef>
              <a:spcAft>
                <a:spcPts val="0"/>
              </a:spcAft>
            </a:pPr>
            <a:r>
              <a:rPr lang="en-US" sz="7200" b="1" dirty="0">
                <a:solidFill>
                  <a:srgbClr val="FFFFFF"/>
                </a:solidFill>
                <a:effectLst>
                  <a:outerShdw blurRad="38100" dist="38100" dir="2700000" algn="tl">
                    <a:srgbClr val="000000">
                      <a:alpha val="43137"/>
                    </a:srgbClr>
                  </a:outerShdw>
                </a:effectLst>
                <a:latin typeface="Candara"/>
              </a:rPr>
              <a:t>ONCE FOR ALL</a:t>
            </a:r>
          </a:p>
          <a:p>
            <a:pPr algn="ctr" eaLnBrk="1" fontAlgn="auto" hangingPunct="1">
              <a:spcBef>
                <a:spcPts val="0"/>
              </a:spcBef>
              <a:spcAft>
                <a:spcPts val="0"/>
              </a:spcAft>
            </a:pPr>
            <a:r>
              <a:rPr lang="en-US" sz="7200" b="1" dirty="0">
                <a:solidFill>
                  <a:srgbClr val="FFFFFF"/>
                </a:solidFill>
                <a:effectLst>
                  <a:outerShdw blurRad="38100" dist="38100" dir="2700000" algn="tl">
                    <a:srgbClr val="000000">
                      <a:alpha val="43137"/>
                    </a:srgbClr>
                  </a:outerShdw>
                </a:effectLst>
                <a:latin typeface="Candara"/>
              </a:rPr>
              <a:t>Hymn #54</a:t>
            </a:r>
          </a:p>
        </p:txBody>
      </p:sp>
    </p:spTree>
    <p:extLst>
      <p:ext uri="{BB962C8B-B14F-4D97-AF65-F5344CB8AC3E}">
        <p14:creationId xmlns:p14="http://schemas.microsoft.com/office/powerpoint/2010/main" val="155878472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889" y="141288"/>
            <a:ext cx="10945812" cy="1325562"/>
          </a:xfrm>
        </p:spPr>
        <p:txBody>
          <a:bodyPr/>
          <a:lstStyle/>
          <a:p>
            <a:pPr>
              <a:defRPr/>
            </a:pPr>
            <a:r>
              <a:rPr lang="en-US" sz="4000" b="1" dirty="0" smtClean="0">
                <a:effectLst>
                  <a:outerShdw blurRad="38100" dist="38100" dir="2700000" algn="tl">
                    <a:srgbClr val="000000">
                      <a:alpha val="43137"/>
                    </a:srgbClr>
                  </a:outerShdw>
                </a:effectLst>
              </a:rPr>
              <a:t>SUMMARY – OUR ROLE IN GOD’S COVENANTS PART 1</a:t>
            </a:r>
            <a:endParaRPr lang="en-US" sz="4000" b="1" dirty="0">
              <a:effectLst>
                <a:outerShdw blurRad="38100" dist="38100" dir="2700000" algn="tl">
                  <a:srgbClr val="000000">
                    <a:alpha val="43137"/>
                  </a:srgbClr>
                </a:outerShdw>
              </a:effectLst>
            </a:endParaRPr>
          </a:p>
        </p:txBody>
      </p:sp>
      <p:sp>
        <p:nvSpPr>
          <p:cNvPr id="171011" name="Content Placeholder 2"/>
          <p:cNvSpPr>
            <a:spLocks noGrp="1"/>
          </p:cNvSpPr>
          <p:nvPr>
            <p:ph idx="1"/>
          </p:nvPr>
        </p:nvSpPr>
        <p:spPr>
          <a:xfrm>
            <a:off x="496888" y="1287463"/>
            <a:ext cx="11085512" cy="5184775"/>
          </a:xfrm>
        </p:spPr>
        <p:txBody>
          <a:bodyPr/>
          <a:lstStyle/>
          <a:p>
            <a:r>
              <a:rPr lang="en-US" altLang="en-US" dirty="0" smtClean="0"/>
              <a:t>A Bible Covenant is a contract ratified by sacrifices.</a:t>
            </a:r>
          </a:p>
          <a:p>
            <a:r>
              <a:rPr lang="en-US" altLang="en-US" dirty="0" smtClean="0"/>
              <a:t>The Jeremiah 31 New Covenant is made with Natural Israel.</a:t>
            </a:r>
          </a:p>
          <a:p>
            <a:r>
              <a:rPr lang="en-US" altLang="en-US" dirty="0" smtClean="0"/>
              <a:t>Per Romans 11, the New Covenant is made with Natural Israel after the Church’s sacrifice is complete (when the earthly kingdom is established).</a:t>
            </a:r>
          </a:p>
          <a:p>
            <a:r>
              <a:rPr lang="en-US" altLang="en-US" dirty="0" smtClean="0"/>
              <a:t>Jesus is the “surety” or “guarantee” of the New Covenant.  There would be no need for this if the New Covenant were already operational.</a:t>
            </a:r>
          </a:p>
          <a:p>
            <a:r>
              <a:rPr lang="en-US" altLang="en-US" dirty="0" smtClean="0"/>
              <a:t>Drinking the Cup shows the Church with Jesus ratifies the New Covenant</a:t>
            </a:r>
          </a:p>
          <a:p>
            <a:r>
              <a:rPr lang="en-US" altLang="en-US" dirty="0" smtClean="0"/>
              <a:t>Hebrew 12 shows we are drawing near to, but have not yet arrived at, Mount Zion and the New Covenant.</a:t>
            </a:r>
          </a:p>
          <a:p>
            <a:r>
              <a:rPr lang="en-US" altLang="en-US" dirty="0" smtClean="0"/>
              <a:t>No Bible verse in the New Testament says that God makes the New Covenant with the Church.</a:t>
            </a:r>
          </a:p>
        </p:txBody>
      </p:sp>
    </p:spTree>
    <p:extLst>
      <p:ext uri="{BB962C8B-B14F-4D97-AF65-F5344CB8AC3E}">
        <p14:creationId xmlns:p14="http://schemas.microsoft.com/office/powerpoint/2010/main" val="3690439494"/>
      </p:ext>
    </p:extLst>
  </p:cSld>
  <p:clrMapOvr>
    <a:masterClrMapping/>
  </p:clrMapOvr>
  <p:transition spd="slow">
    <p:circl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550863" y="336550"/>
            <a:ext cx="11223625" cy="1322388"/>
          </a:xfrm>
          <a:prstGeom prst="rect">
            <a:avLst/>
          </a:prstGeom>
          <a:noFill/>
        </p:spPr>
        <p:txBody>
          <a:bodyPr>
            <a:spAutoFit/>
          </a:bodyPr>
          <a:lstStyle/>
          <a:p>
            <a:pPr algn="ctr" eaLnBrk="1" fontAlgn="auto" hangingPunct="1">
              <a:spcBef>
                <a:spcPts val="0"/>
              </a:spcBef>
              <a:spcAft>
                <a:spcPts val="0"/>
              </a:spcAft>
              <a:defRPr/>
            </a:pPr>
            <a:r>
              <a:rPr lang="en-US" sz="4000" dirty="0">
                <a:effectLst>
                  <a:outerShdw blurRad="38100" dist="38100" dir="2700000" algn="tl">
                    <a:srgbClr val="000000">
                      <a:alpha val="43137"/>
                    </a:srgbClr>
                  </a:outerShdw>
                </a:effectLst>
                <a:latin typeface="+mn-lt"/>
              </a:rPr>
              <a:t>HOW IS THE CHURCH GIVEN FOR A COVENANT OF THE PEOPLES?</a:t>
            </a:r>
          </a:p>
        </p:txBody>
      </p:sp>
      <p:sp>
        <p:nvSpPr>
          <p:cNvPr id="5123" name="TextBox 2"/>
          <p:cNvSpPr txBox="1">
            <a:spLocks noChangeArrowheads="1"/>
          </p:cNvSpPr>
          <p:nvPr/>
        </p:nvSpPr>
        <p:spPr bwMode="auto">
          <a:xfrm>
            <a:off x="550863" y="1762125"/>
            <a:ext cx="10599737"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u="sng"/>
              <a:t>Isaiah 49:8</a:t>
            </a:r>
            <a:r>
              <a:rPr lang="en-US" altLang="en-US" sz="3200"/>
              <a:t>:  (KJV) Thus saith the LORD, In an acceptable time have I heard thee, and in a day of salvation have I helped thee:  and I will preserve thee, and GIVE THEE FOR A COVENANT OF THE PEOPLE,  to establish the earth, to cause to inherit the desolate heritages.</a:t>
            </a:r>
          </a:p>
        </p:txBody>
      </p:sp>
      <p:sp>
        <p:nvSpPr>
          <p:cNvPr id="4" name="TextBox 3"/>
          <p:cNvSpPr txBox="1"/>
          <p:nvPr/>
        </p:nvSpPr>
        <p:spPr>
          <a:xfrm>
            <a:off x="550863" y="4675188"/>
            <a:ext cx="10599737" cy="584200"/>
          </a:xfrm>
          <a:prstGeom prst="rect">
            <a:avLst/>
          </a:prstGeom>
          <a:noFill/>
        </p:spPr>
        <p:txBody>
          <a:bodyPr>
            <a:spAutoFit/>
          </a:bodyPr>
          <a:lstStyle/>
          <a:p>
            <a:pPr eaLnBrk="1" fontAlgn="auto" hangingPunct="1">
              <a:spcBef>
                <a:spcPts val="0"/>
              </a:spcBef>
              <a:spcAft>
                <a:spcPts val="0"/>
              </a:spcAft>
              <a:defRPr/>
            </a:pPr>
            <a:r>
              <a:rPr lang="en-US" sz="3200" dirty="0">
                <a:latin typeface="+mn-lt"/>
              </a:rPr>
              <a:t>In II </a:t>
            </a:r>
            <a:r>
              <a:rPr lang="en-US" sz="3200" dirty="0" err="1">
                <a:latin typeface="+mn-lt"/>
              </a:rPr>
              <a:t>Cor</a:t>
            </a:r>
            <a:r>
              <a:rPr lang="en-US" sz="3200" dirty="0">
                <a:latin typeface="+mn-lt"/>
              </a:rPr>
              <a:t> 6:2 and Acts 13:47 this text is applied to Christians. </a:t>
            </a:r>
            <a:endParaRPr lang="en-US" sz="3200" dirty="0">
              <a:effectLst>
                <a:outerShdw blurRad="50800" dist="38100" algn="tr" rotWithShape="0">
                  <a:prstClr val="black">
                    <a:alpha val="40000"/>
                  </a:prstClr>
                </a:outerShdw>
              </a:effectLst>
              <a:latin typeface="+mn-lt"/>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550863" y="336550"/>
            <a:ext cx="11223625" cy="1322388"/>
          </a:xfrm>
          <a:prstGeom prst="rect">
            <a:avLst/>
          </a:prstGeom>
          <a:noFill/>
        </p:spPr>
        <p:txBody>
          <a:bodyPr>
            <a:spAutoFit/>
          </a:bodyPr>
          <a:lstStyle/>
          <a:p>
            <a:pPr algn="ctr" eaLnBrk="1" fontAlgn="auto" hangingPunct="1">
              <a:spcBef>
                <a:spcPts val="0"/>
              </a:spcBef>
              <a:spcAft>
                <a:spcPts val="0"/>
              </a:spcAft>
              <a:defRPr/>
            </a:pPr>
            <a:r>
              <a:rPr lang="en-US" sz="4000" dirty="0">
                <a:effectLst>
                  <a:outerShdw blurRad="38100" dist="38100" dir="2700000" algn="tl">
                    <a:srgbClr val="000000">
                      <a:alpha val="43137"/>
                    </a:srgbClr>
                  </a:outerShdw>
                </a:effectLst>
                <a:latin typeface="+mn-lt"/>
              </a:rPr>
              <a:t>HOW IS THE CHURCH GIVEN FOR A COVENANT OF THE PEOPLES?</a:t>
            </a:r>
          </a:p>
        </p:txBody>
      </p:sp>
      <p:sp>
        <p:nvSpPr>
          <p:cNvPr id="3" name="TextBox 2"/>
          <p:cNvSpPr txBox="1">
            <a:spLocks noChangeArrowheads="1"/>
          </p:cNvSpPr>
          <p:nvPr/>
        </p:nvSpPr>
        <p:spPr bwMode="auto">
          <a:xfrm>
            <a:off x="550863" y="1762125"/>
            <a:ext cx="10599737"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u="sng"/>
              <a:t>Isaiah 42:6</a:t>
            </a:r>
            <a:r>
              <a:rPr lang="en-US" altLang="en-US" sz="3200" u="sng"/>
              <a:t>:</a:t>
            </a:r>
            <a:r>
              <a:rPr lang="en-US" altLang="en-US" sz="3200"/>
              <a:t> (KJV)  I the LORD have called thee in righteousness, and  will hold thine hand, and will keep thee, and give thee for A COVENANT OF THE PEOPLE,  for a light of the Gentiles...</a:t>
            </a:r>
          </a:p>
        </p:txBody>
      </p:sp>
      <p:sp>
        <p:nvSpPr>
          <p:cNvPr id="4" name="TextBox 3"/>
          <p:cNvSpPr txBox="1"/>
          <p:nvPr/>
        </p:nvSpPr>
        <p:spPr>
          <a:xfrm>
            <a:off x="550863" y="4094163"/>
            <a:ext cx="10599737" cy="1077912"/>
          </a:xfrm>
          <a:prstGeom prst="rect">
            <a:avLst/>
          </a:prstGeom>
          <a:noFill/>
        </p:spPr>
        <p:txBody>
          <a:bodyPr>
            <a:spAutoFit/>
          </a:bodyPr>
          <a:lstStyle/>
          <a:p>
            <a:pPr eaLnBrk="1" fontAlgn="auto" hangingPunct="1">
              <a:spcBef>
                <a:spcPts val="0"/>
              </a:spcBef>
              <a:spcAft>
                <a:spcPts val="0"/>
              </a:spcAft>
              <a:defRPr/>
            </a:pPr>
            <a:r>
              <a:rPr lang="en-US" sz="3200" dirty="0">
                <a:latin typeface="+mn-lt"/>
              </a:rPr>
              <a:t>Verses  1-3 of Isaiah 42 are quoted in Matt 12:17-21, where they are applied to Jesus. </a:t>
            </a:r>
            <a:endParaRPr lang="en-US" sz="3200" dirty="0">
              <a:effectLst>
                <a:outerShdw blurRad="50800" dist="38100" algn="tr" rotWithShape="0">
                  <a:prstClr val="black">
                    <a:alpha val="40000"/>
                  </a:prstClr>
                </a:outerShdw>
              </a:effectLst>
              <a:latin typeface="+mn-l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550863" y="336550"/>
            <a:ext cx="11223625" cy="1322388"/>
          </a:xfrm>
          <a:prstGeom prst="rect">
            <a:avLst/>
          </a:prstGeom>
          <a:noFill/>
        </p:spPr>
        <p:txBody>
          <a:bodyPr>
            <a:spAutoFit/>
          </a:bodyPr>
          <a:lstStyle/>
          <a:p>
            <a:pPr algn="ctr" eaLnBrk="1" fontAlgn="auto" hangingPunct="1">
              <a:spcBef>
                <a:spcPts val="0"/>
              </a:spcBef>
              <a:spcAft>
                <a:spcPts val="0"/>
              </a:spcAft>
              <a:defRPr/>
            </a:pPr>
            <a:r>
              <a:rPr lang="en-US" sz="4000" dirty="0">
                <a:effectLst>
                  <a:outerShdw blurRad="38100" dist="38100" dir="2700000" algn="tl">
                    <a:srgbClr val="000000">
                      <a:alpha val="43137"/>
                    </a:srgbClr>
                  </a:outerShdw>
                </a:effectLst>
                <a:latin typeface="+mn-lt"/>
              </a:rPr>
              <a:t>HOW IS THE CHURCH GIVEN FOR A COVENANT OF THE PEOPLES?</a:t>
            </a:r>
          </a:p>
        </p:txBody>
      </p:sp>
      <p:sp>
        <p:nvSpPr>
          <p:cNvPr id="9219" name="TextBox 2"/>
          <p:cNvSpPr txBox="1">
            <a:spLocks noChangeArrowheads="1"/>
          </p:cNvSpPr>
          <p:nvPr/>
        </p:nvSpPr>
        <p:spPr bwMode="auto">
          <a:xfrm>
            <a:off x="550863" y="1762125"/>
            <a:ext cx="1059973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u="sng"/>
              <a:t>Isaiah 49:8</a:t>
            </a:r>
            <a:r>
              <a:rPr lang="en-US" altLang="en-US" sz="3200"/>
              <a:t>:  (KJV) I will preserve thee, and GIVE THEE FOR A COVENANT OF THE PEOPLE – </a:t>
            </a:r>
            <a:r>
              <a:rPr lang="en-US" altLang="en-US" sz="3200" b="1">
                <a:solidFill>
                  <a:srgbClr val="FF0000"/>
                </a:solidFill>
              </a:rPr>
              <a:t>CHRISTIAN CHURCH</a:t>
            </a:r>
          </a:p>
        </p:txBody>
      </p:sp>
      <p:sp>
        <p:nvSpPr>
          <p:cNvPr id="6" name="TextBox 5"/>
          <p:cNvSpPr txBox="1">
            <a:spLocks noChangeArrowheads="1"/>
          </p:cNvSpPr>
          <p:nvPr/>
        </p:nvSpPr>
        <p:spPr bwMode="auto">
          <a:xfrm>
            <a:off x="550863" y="3032125"/>
            <a:ext cx="1059973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u="sng"/>
              <a:t>Isaiah 42:6</a:t>
            </a:r>
            <a:r>
              <a:rPr lang="en-US" altLang="en-US" sz="3200" u="sng"/>
              <a:t>:</a:t>
            </a:r>
            <a:r>
              <a:rPr lang="en-US" altLang="en-US" sz="3200"/>
              <a:t> (KJV)  I the LORD… will keep thee, and give thee for A COVENANT OF THE PEOPLE  -  </a:t>
            </a:r>
            <a:r>
              <a:rPr lang="en-US" altLang="en-US" sz="3200" b="1">
                <a:solidFill>
                  <a:srgbClr val="FF0000"/>
                </a:solidFill>
              </a:rPr>
              <a:t>JESUS</a:t>
            </a:r>
          </a:p>
        </p:txBody>
      </p:sp>
    </p:spTree>
    <p:extLst>
      <p:ext uri="{BB962C8B-B14F-4D97-AF65-F5344CB8AC3E}">
        <p14:creationId xmlns:p14="http://schemas.microsoft.com/office/powerpoint/2010/main" val="41225017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550863" y="336550"/>
            <a:ext cx="11223625" cy="1322388"/>
          </a:xfrm>
          <a:prstGeom prst="rect">
            <a:avLst/>
          </a:prstGeom>
          <a:noFill/>
        </p:spPr>
        <p:txBody>
          <a:bodyPr>
            <a:spAutoFit/>
          </a:bodyPr>
          <a:lstStyle/>
          <a:p>
            <a:pPr algn="ctr" eaLnBrk="1" fontAlgn="auto" hangingPunct="1">
              <a:spcBef>
                <a:spcPts val="0"/>
              </a:spcBef>
              <a:spcAft>
                <a:spcPts val="0"/>
              </a:spcAft>
              <a:defRPr/>
            </a:pPr>
            <a:r>
              <a:rPr lang="en-US" sz="4000" dirty="0">
                <a:effectLst>
                  <a:outerShdw blurRad="38100" dist="38100" dir="2700000" algn="tl">
                    <a:srgbClr val="000000">
                      <a:alpha val="43137"/>
                    </a:srgbClr>
                  </a:outerShdw>
                </a:effectLst>
                <a:latin typeface="+mn-lt"/>
              </a:rPr>
              <a:t>HOW IS THE CHURCH GIVEN FOR A COVENANT OF THE PEOPLES?</a:t>
            </a:r>
          </a:p>
        </p:txBody>
      </p:sp>
      <p:sp>
        <p:nvSpPr>
          <p:cNvPr id="9219" name="TextBox 2"/>
          <p:cNvSpPr txBox="1">
            <a:spLocks noChangeArrowheads="1"/>
          </p:cNvSpPr>
          <p:nvPr/>
        </p:nvSpPr>
        <p:spPr bwMode="auto">
          <a:xfrm>
            <a:off x="550863" y="1762125"/>
            <a:ext cx="1059973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u="sng"/>
              <a:t>Isaiah 49:8</a:t>
            </a:r>
            <a:r>
              <a:rPr lang="en-US" altLang="en-US" sz="3200"/>
              <a:t>:  (KJV) I will preserve thee, and GIVE THEE FOR A COVENANT OF THE PEOPLE – </a:t>
            </a:r>
            <a:r>
              <a:rPr lang="en-US" altLang="en-US" sz="3200" b="1">
                <a:solidFill>
                  <a:srgbClr val="FF0000"/>
                </a:solidFill>
              </a:rPr>
              <a:t>CHRISTIAN CHURCH</a:t>
            </a:r>
          </a:p>
        </p:txBody>
      </p:sp>
      <p:sp>
        <p:nvSpPr>
          <p:cNvPr id="6" name="TextBox 5"/>
          <p:cNvSpPr txBox="1">
            <a:spLocks noChangeArrowheads="1"/>
          </p:cNvSpPr>
          <p:nvPr/>
        </p:nvSpPr>
        <p:spPr bwMode="auto">
          <a:xfrm>
            <a:off x="550863" y="3032125"/>
            <a:ext cx="1059973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u="sng"/>
              <a:t>Isaiah 42:6</a:t>
            </a:r>
            <a:r>
              <a:rPr lang="en-US" altLang="en-US" sz="3200" u="sng"/>
              <a:t>:</a:t>
            </a:r>
            <a:r>
              <a:rPr lang="en-US" altLang="en-US" sz="3200"/>
              <a:t> (KJV)  I the LORD… will keep thee, and give thee for A COVENANT OF THE PEOPLE  -  </a:t>
            </a:r>
            <a:r>
              <a:rPr lang="en-US" altLang="en-US" sz="3200" b="1">
                <a:solidFill>
                  <a:srgbClr val="FF0000"/>
                </a:solidFill>
              </a:rPr>
              <a:t>JESUS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550863" y="336550"/>
            <a:ext cx="11223625" cy="1322388"/>
          </a:xfrm>
          <a:prstGeom prst="rect">
            <a:avLst/>
          </a:prstGeom>
          <a:noFill/>
        </p:spPr>
        <p:txBody>
          <a:bodyPr>
            <a:spAutoFit/>
          </a:bodyPr>
          <a:lstStyle/>
          <a:p>
            <a:pPr algn="ctr" eaLnBrk="1" fontAlgn="auto" hangingPunct="1">
              <a:spcBef>
                <a:spcPts val="0"/>
              </a:spcBef>
              <a:spcAft>
                <a:spcPts val="0"/>
              </a:spcAft>
              <a:defRPr/>
            </a:pPr>
            <a:r>
              <a:rPr lang="en-US" sz="4000" dirty="0">
                <a:effectLst>
                  <a:outerShdw blurRad="38100" dist="38100" dir="2700000" algn="tl">
                    <a:srgbClr val="000000">
                      <a:alpha val="43137"/>
                    </a:srgbClr>
                  </a:outerShdw>
                </a:effectLst>
                <a:latin typeface="+mn-lt"/>
              </a:rPr>
              <a:t>HOW IS THE CHURCH GIVEN FOR A COVENANT OF THE PEOPLES?</a:t>
            </a:r>
          </a:p>
        </p:txBody>
      </p:sp>
      <p:sp>
        <p:nvSpPr>
          <p:cNvPr id="11267" name="TextBox 2"/>
          <p:cNvSpPr txBox="1">
            <a:spLocks noChangeArrowheads="1"/>
          </p:cNvSpPr>
          <p:nvPr/>
        </p:nvSpPr>
        <p:spPr bwMode="auto">
          <a:xfrm>
            <a:off x="550863" y="1762125"/>
            <a:ext cx="1059973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u="sng"/>
              <a:t>Isaiah 49:8</a:t>
            </a:r>
            <a:r>
              <a:rPr lang="en-US" altLang="en-US" sz="3200"/>
              <a:t>:  (KJV) I will preserve thee, and </a:t>
            </a:r>
            <a:r>
              <a:rPr lang="en-US" altLang="en-US" sz="3200" b="1"/>
              <a:t>GIVE THEE FOR A COVENANT OF THE PEOPLE</a:t>
            </a:r>
            <a:r>
              <a:rPr lang="en-US" altLang="en-US" sz="3200"/>
              <a:t> – </a:t>
            </a:r>
            <a:r>
              <a:rPr lang="en-US" altLang="en-US" sz="3200" b="1">
                <a:solidFill>
                  <a:srgbClr val="FF0000"/>
                </a:solidFill>
              </a:rPr>
              <a:t>CHRISTIAN CHURCH</a:t>
            </a:r>
          </a:p>
        </p:txBody>
      </p:sp>
      <p:sp>
        <p:nvSpPr>
          <p:cNvPr id="11268" name="TextBox 5"/>
          <p:cNvSpPr txBox="1">
            <a:spLocks noChangeArrowheads="1"/>
          </p:cNvSpPr>
          <p:nvPr/>
        </p:nvSpPr>
        <p:spPr bwMode="auto">
          <a:xfrm>
            <a:off x="550863" y="3032125"/>
            <a:ext cx="1059973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u="sng"/>
              <a:t>Isaiah 42:6</a:t>
            </a:r>
            <a:r>
              <a:rPr lang="en-US" altLang="en-US" sz="3200" u="sng"/>
              <a:t>:</a:t>
            </a:r>
            <a:r>
              <a:rPr lang="en-US" altLang="en-US" sz="3200"/>
              <a:t> (KJV)  I the LORD… will keep thee, and </a:t>
            </a:r>
            <a:r>
              <a:rPr lang="en-US" altLang="en-US" sz="3200" b="1"/>
              <a:t>give thee for A COVENANT OF THE PEOPLE  </a:t>
            </a:r>
            <a:r>
              <a:rPr lang="en-US" altLang="en-US" sz="3200"/>
              <a:t>-  </a:t>
            </a:r>
            <a:r>
              <a:rPr lang="en-US" altLang="en-US" sz="3200" b="1">
                <a:solidFill>
                  <a:srgbClr val="FF0000"/>
                </a:solidFill>
              </a:rPr>
              <a:t>JESUS</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p:cNvSpPr txBox="1"/>
          <p:nvPr/>
        </p:nvSpPr>
        <p:spPr>
          <a:xfrm>
            <a:off x="550863" y="336550"/>
            <a:ext cx="11223625" cy="708025"/>
          </a:xfrm>
          <a:prstGeom prst="rect">
            <a:avLst/>
          </a:prstGeom>
          <a:noFill/>
        </p:spPr>
        <p:txBody>
          <a:bodyPr>
            <a:spAutoFit/>
          </a:bodyPr>
          <a:lstStyle/>
          <a:p>
            <a:pPr eaLnBrk="1" fontAlgn="auto" hangingPunct="1">
              <a:spcBef>
                <a:spcPts val="0"/>
              </a:spcBef>
              <a:spcAft>
                <a:spcPts val="0"/>
              </a:spcAft>
              <a:defRPr/>
            </a:pPr>
            <a:r>
              <a:rPr lang="en-US" sz="4000" dirty="0">
                <a:effectLst>
                  <a:outerShdw blurRad="38100" dist="38100" dir="2700000" algn="tl">
                    <a:srgbClr val="000000">
                      <a:alpha val="43137"/>
                    </a:srgbClr>
                  </a:outerShdw>
                </a:effectLst>
                <a:latin typeface="+mn-lt"/>
              </a:rPr>
              <a:t>HOW ARE WE MINISTERS OF THE NEW COVENANT?</a:t>
            </a:r>
          </a:p>
        </p:txBody>
      </p:sp>
      <p:sp>
        <p:nvSpPr>
          <p:cNvPr id="13315" name="TextBox 2"/>
          <p:cNvSpPr txBox="1">
            <a:spLocks noChangeArrowheads="1"/>
          </p:cNvSpPr>
          <p:nvPr/>
        </p:nvSpPr>
        <p:spPr bwMode="auto">
          <a:xfrm>
            <a:off x="550863" y="1300163"/>
            <a:ext cx="1059973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u="sng"/>
              <a:t>2 Corinthains 3:3</a:t>
            </a:r>
            <a:r>
              <a:rPr lang="en-US" altLang="en-US" sz="3200" b="1"/>
              <a:t> </a:t>
            </a:r>
            <a:r>
              <a:rPr lang="en-US" altLang="en-US" sz="3200"/>
              <a:t>(NASV) ... you are a letter of Christ, cared for by us, written not with ink but with the Spirit of the living God, not on tablets of stone but on tablets of human hearts. </a:t>
            </a:r>
          </a:p>
        </p:txBody>
      </p:sp>
      <p:pic>
        <p:nvPicPr>
          <p:cNvPr id="13316" name="Picture 6"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9013" y="2919413"/>
            <a:ext cx="7004050" cy="393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p:cNvSpPr txBox="1"/>
          <p:nvPr/>
        </p:nvSpPr>
        <p:spPr>
          <a:xfrm>
            <a:off x="550863" y="336550"/>
            <a:ext cx="11223625" cy="708025"/>
          </a:xfrm>
          <a:prstGeom prst="rect">
            <a:avLst/>
          </a:prstGeom>
          <a:noFill/>
        </p:spPr>
        <p:txBody>
          <a:bodyPr>
            <a:spAutoFit/>
          </a:bodyPr>
          <a:lstStyle/>
          <a:p>
            <a:pPr eaLnBrk="1" fontAlgn="auto" hangingPunct="1">
              <a:spcBef>
                <a:spcPts val="0"/>
              </a:spcBef>
              <a:spcAft>
                <a:spcPts val="0"/>
              </a:spcAft>
              <a:defRPr/>
            </a:pPr>
            <a:r>
              <a:rPr lang="en-US" sz="4000" dirty="0">
                <a:effectLst>
                  <a:outerShdw blurRad="38100" dist="38100" dir="2700000" algn="tl">
                    <a:srgbClr val="000000">
                      <a:alpha val="43137"/>
                    </a:srgbClr>
                  </a:outerShdw>
                </a:effectLst>
                <a:latin typeface="+mn-lt"/>
              </a:rPr>
              <a:t>HOW ARE WE MINISTERS OF THE NEW COVENANT?</a:t>
            </a:r>
          </a:p>
        </p:txBody>
      </p:sp>
      <p:sp>
        <p:nvSpPr>
          <p:cNvPr id="13315" name="TextBox 2"/>
          <p:cNvSpPr txBox="1">
            <a:spLocks noChangeArrowheads="1"/>
          </p:cNvSpPr>
          <p:nvPr/>
        </p:nvSpPr>
        <p:spPr bwMode="auto">
          <a:xfrm>
            <a:off x="550863" y="1300163"/>
            <a:ext cx="1059973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u="sng"/>
              <a:t>2 Corinthains 3:3</a:t>
            </a:r>
            <a:r>
              <a:rPr lang="en-US" altLang="en-US" sz="3200" b="1"/>
              <a:t> </a:t>
            </a:r>
            <a:r>
              <a:rPr lang="en-US" altLang="en-US" sz="3200"/>
              <a:t>(NASV) ... you are a letter of Christ, cared for by us, written not with ink but with the Spirit of the living God, not on tablets of stone but on tablets of human hearts. </a:t>
            </a:r>
          </a:p>
        </p:txBody>
      </p:sp>
      <p:pic>
        <p:nvPicPr>
          <p:cNvPr id="13316" name="Picture 6"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9013" y="2919413"/>
            <a:ext cx="7004050" cy="393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9479456"/>
      </p:ext>
    </p:extLst>
  </p:cSld>
  <p:clrMapOvr>
    <a:masterClrMapping/>
  </p:clrMapOvr>
  <p:transition spd="slow">
    <p:circl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550863" y="336550"/>
            <a:ext cx="11223625" cy="708025"/>
          </a:xfrm>
          <a:prstGeom prst="rect">
            <a:avLst/>
          </a:prstGeom>
          <a:noFill/>
        </p:spPr>
        <p:txBody>
          <a:bodyPr>
            <a:spAutoFit/>
          </a:bodyPr>
          <a:lstStyle/>
          <a:p>
            <a:pPr eaLnBrk="1" fontAlgn="auto" hangingPunct="1">
              <a:spcBef>
                <a:spcPts val="0"/>
              </a:spcBef>
              <a:spcAft>
                <a:spcPts val="0"/>
              </a:spcAft>
              <a:defRPr/>
            </a:pPr>
            <a:r>
              <a:rPr lang="en-US" sz="4000" dirty="0">
                <a:effectLst>
                  <a:outerShdw blurRad="38100" dist="38100" dir="2700000" algn="tl">
                    <a:srgbClr val="000000">
                      <a:alpha val="43137"/>
                    </a:srgbClr>
                  </a:outerShdw>
                </a:effectLst>
                <a:latin typeface="+mn-lt"/>
              </a:rPr>
              <a:t>HOW ARE WE MINISTERS OF THE NEW COVENANT?</a:t>
            </a:r>
          </a:p>
        </p:txBody>
      </p:sp>
      <p:sp>
        <p:nvSpPr>
          <p:cNvPr id="15363" name="TextBox 2"/>
          <p:cNvSpPr txBox="1">
            <a:spLocks noChangeArrowheads="1"/>
          </p:cNvSpPr>
          <p:nvPr/>
        </p:nvSpPr>
        <p:spPr bwMode="auto">
          <a:xfrm>
            <a:off x="550863" y="1300163"/>
            <a:ext cx="1059973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u="sng" dirty="0"/>
              <a:t>2 </a:t>
            </a:r>
            <a:r>
              <a:rPr lang="en-US" altLang="en-US" sz="3200" b="1" u="sng" dirty="0" smtClean="0"/>
              <a:t>Corinthians </a:t>
            </a:r>
            <a:r>
              <a:rPr lang="en-US" altLang="en-US" sz="3200" b="1" u="sng" dirty="0"/>
              <a:t>3:3</a:t>
            </a:r>
            <a:r>
              <a:rPr lang="en-US" altLang="en-US" sz="3200" b="1" dirty="0"/>
              <a:t> </a:t>
            </a:r>
            <a:r>
              <a:rPr lang="en-US" altLang="en-US" sz="3200" dirty="0"/>
              <a:t>(NASV) ... you are a letter of Christ, cared for by us, written not with ink but with the Spirit of the living God, not on tablets of stone but on tablets of human hearts. </a:t>
            </a:r>
          </a:p>
        </p:txBody>
      </p:sp>
      <p:sp>
        <p:nvSpPr>
          <p:cNvPr id="4" name="TextBox 3"/>
          <p:cNvSpPr txBox="1">
            <a:spLocks noChangeArrowheads="1"/>
          </p:cNvSpPr>
          <p:nvPr/>
        </p:nvSpPr>
        <p:spPr bwMode="auto">
          <a:xfrm>
            <a:off x="550863" y="3125788"/>
            <a:ext cx="105997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u="sng"/>
              <a:t>Duet 11:18</a:t>
            </a:r>
            <a:r>
              <a:rPr lang="en-US" altLang="en-US" sz="3200"/>
              <a:t>: “You shall therefore impress these words of mine on your heart...” </a:t>
            </a:r>
          </a:p>
          <a:p>
            <a:pPr eaLnBrk="1" hangingPunct="1">
              <a:lnSpc>
                <a:spcPct val="100000"/>
              </a:lnSpc>
              <a:spcBef>
                <a:spcPct val="0"/>
              </a:spcBef>
              <a:buFontTx/>
              <a:buNone/>
            </a:pPr>
            <a:r>
              <a:rPr lang="en-US" altLang="en-US" sz="1600"/>
              <a:t>  </a:t>
            </a:r>
          </a:p>
          <a:p>
            <a:pPr eaLnBrk="1" hangingPunct="1">
              <a:lnSpc>
                <a:spcPct val="100000"/>
              </a:lnSpc>
              <a:spcBef>
                <a:spcPct val="0"/>
              </a:spcBef>
              <a:buFontTx/>
              <a:buNone/>
            </a:pPr>
            <a:r>
              <a:rPr lang="en-US" altLang="en-US" sz="3200" b="1" u="sng"/>
              <a:t>Prov 7:2-3</a:t>
            </a:r>
            <a:r>
              <a:rPr lang="en-US" altLang="en-US" sz="3200"/>
              <a:t>:  “Keep my commandments and live...  Write them on the tablet of your heart."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pic>
        <p:nvPicPr>
          <p:cNvPr id="17410" name="Picture 9" descr="http://i.huffpost.com/gen/1684577/thumbs/o-HELPING-OTHERS-faceboo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 y="4043363"/>
            <a:ext cx="5630863" cy="281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19" descr="http://photos2.demandstudios.com/dm-resize/photos.demandstudios.com%2Fgetty%2Farticle%2F178%2F244%2F89794044_XS.jpg?w=400&amp;h=10000&amp;keep_ratio=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3775" y="4029075"/>
            <a:ext cx="4238625"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50863" y="336550"/>
            <a:ext cx="11223625" cy="708025"/>
          </a:xfrm>
          <a:prstGeom prst="rect">
            <a:avLst/>
          </a:prstGeom>
          <a:noFill/>
        </p:spPr>
        <p:txBody>
          <a:bodyPr>
            <a:spAutoFit/>
          </a:bodyPr>
          <a:lstStyle/>
          <a:p>
            <a:pPr eaLnBrk="1" fontAlgn="auto" hangingPunct="1">
              <a:spcBef>
                <a:spcPts val="0"/>
              </a:spcBef>
              <a:spcAft>
                <a:spcPts val="0"/>
              </a:spcAft>
              <a:defRPr/>
            </a:pPr>
            <a:r>
              <a:rPr lang="en-US" sz="4000" dirty="0">
                <a:effectLst>
                  <a:outerShdw blurRad="38100" dist="38100" dir="2700000" algn="tl">
                    <a:srgbClr val="000000">
                      <a:alpha val="43137"/>
                    </a:srgbClr>
                  </a:outerShdw>
                </a:effectLst>
                <a:latin typeface="+mn-lt"/>
              </a:rPr>
              <a:t>HOW ARE WE MINISTERS OF THE NEW COVENANT?</a:t>
            </a:r>
          </a:p>
        </p:txBody>
      </p:sp>
      <p:sp>
        <p:nvSpPr>
          <p:cNvPr id="17413" name="TextBox 2"/>
          <p:cNvSpPr txBox="1">
            <a:spLocks noChangeArrowheads="1"/>
          </p:cNvSpPr>
          <p:nvPr/>
        </p:nvSpPr>
        <p:spPr bwMode="auto">
          <a:xfrm>
            <a:off x="550863" y="1300163"/>
            <a:ext cx="11336337"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u="sng"/>
              <a:t>Romans 2:14,15</a:t>
            </a:r>
            <a:r>
              <a:rPr lang="en-US" altLang="en-US" sz="3200" b="1"/>
              <a:t>  </a:t>
            </a:r>
            <a:r>
              <a:rPr lang="en-US" altLang="en-US" sz="3200"/>
              <a:t>(NASV) “14  For when Gentiles who do not have the Law do instinctively the things of the Law, these, not having the Law, are a law to themselves, 15  in that they show the work of the Law written in their hearts, their conscience bearing witness and their thoughts alternately accusing or else defending them…”</a:t>
            </a:r>
          </a:p>
        </p:txBody>
      </p:sp>
      <p:pic>
        <p:nvPicPr>
          <p:cNvPr id="17414" name="Picture 15" descr="http://tw.tzuchi.org/en/images/stories/Master/qanda/0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6388" y="4032250"/>
            <a:ext cx="3656012"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7" descr="http://www.newsshopper.co.uk/resources/images/71611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3325" y="4029075"/>
            <a:ext cx="2098675"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33600" y="304800"/>
            <a:ext cx="7848600" cy="1123336"/>
          </a:xfrm>
        </p:spPr>
        <p:txBody>
          <a:bodyPr>
            <a:normAutofit fontScale="85000" lnSpcReduction="10000"/>
          </a:bodyPr>
          <a:lstStyle/>
          <a:p>
            <a:r>
              <a:rPr lang="en-US" sz="3900" b="1" dirty="0">
                <a:effectLst>
                  <a:outerShdw blurRad="38100" dist="38100" dir="2700000" algn="tl">
                    <a:srgbClr val="000000">
                      <a:alpha val="43137"/>
                    </a:srgbClr>
                  </a:outerShdw>
                </a:effectLst>
              </a:rPr>
              <a:t>Free from the law, O happy condition!</a:t>
            </a:r>
          </a:p>
          <a:p>
            <a:r>
              <a:rPr lang="en-US" sz="3900" b="1" dirty="0">
                <a:effectLst>
                  <a:outerShdw blurRad="38100" dist="38100" dir="2700000" algn="tl">
                    <a:srgbClr val="000000">
                      <a:alpha val="43137"/>
                    </a:srgbClr>
                  </a:outerShdw>
                </a:effectLst>
              </a:rPr>
              <a:t>Jesus our Lord, hath purchased remission;</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1" y="1600200"/>
            <a:ext cx="6999843" cy="5053012"/>
          </a:xfrm>
          <a:prstGeom prst="rect">
            <a:avLst/>
          </a:prstGeom>
          <a:ln cmpd="sng">
            <a:solidFill>
              <a:schemeClr val="tx1"/>
            </a:solidFill>
          </a:ln>
        </p:spPr>
      </p:pic>
    </p:spTree>
    <p:extLst>
      <p:ext uri="{BB962C8B-B14F-4D97-AF65-F5344CB8AC3E}">
        <p14:creationId xmlns:p14="http://schemas.microsoft.com/office/powerpoint/2010/main" val="15702777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550863" y="336550"/>
            <a:ext cx="11223625" cy="708025"/>
          </a:xfrm>
          <a:prstGeom prst="rect">
            <a:avLst/>
          </a:prstGeom>
          <a:noFill/>
        </p:spPr>
        <p:txBody>
          <a:bodyPr>
            <a:spAutoFit/>
          </a:bodyPr>
          <a:lstStyle/>
          <a:p>
            <a:pPr eaLnBrk="1" fontAlgn="auto" hangingPunct="1">
              <a:spcBef>
                <a:spcPts val="0"/>
              </a:spcBef>
              <a:spcAft>
                <a:spcPts val="0"/>
              </a:spcAft>
              <a:defRPr/>
            </a:pPr>
            <a:r>
              <a:rPr lang="en-US" sz="4000" dirty="0">
                <a:effectLst>
                  <a:outerShdw blurRad="38100" dist="38100" dir="2700000" algn="tl">
                    <a:srgbClr val="000000">
                      <a:alpha val="43137"/>
                    </a:srgbClr>
                  </a:outerShdw>
                </a:effectLst>
                <a:latin typeface="+mn-lt"/>
              </a:rPr>
              <a:t>HOW ARE WE MINISTERS OF THE NEW COVENANT?</a:t>
            </a:r>
          </a:p>
        </p:txBody>
      </p:sp>
      <p:sp>
        <p:nvSpPr>
          <p:cNvPr id="20483" name="TextBox 2"/>
          <p:cNvSpPr txBox="1">
            <a:spLocks noChangeArrowheads="1"/>
          </p:cNvSpPr>
          <p:nvPr/>
        </p:nvSpPr>
        <p:spPr bwMode="auto">
          <a:xfrm>
            <a:off x="550863" y="1300163"/>
            <a:ext cx="1059973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u="sng"/>
              <a:t>2 Corinthians 3:6</a:t>
            </a:r>
            <a:r>
              <a:rPr lang="en-US" altLang="en-US" sz="3200"/>
              <a:t>:  “...who also has made us adequate as servants  [ministers] of a New Covenant, not of the letter, but of the Spirit; for the letter kills, but the Spirit gives life.”</a:t>
            </a:r>
          </a:p>
        </p:txBody>
      </p:sp>
      <p:sp>
        <p:nvSpPr>
          <p:cNvPr id="4" name="TextBox 3"/>
          <p:cNvSpPr txBox="1">
            <a:spLocks noChangeArrowheads="1"/>
          </p:cNvSpPr>
          <p:nvPr/>
        </p:nvSpPr>
        <p:spPr bwMode="auto">
          <a:xfrm>
            <a:off x="550863" y="3127375"/>
            <a:ext cx="10599737"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u="sng"/>
              <a:t>Malachi 3:1</a:t>
            </a:r>
            <a:r>
              <a:rPr lang="en-US" altLang="en-US" sz="3200" u="sng"/>
              <a:t>:</a:t>
            </a:r>
            <a:r>
              <a:rPr lang="en-US" altLang="en-US" sz="3200"/>
              <a:t> (NASV) “Behold, I am going to send My messenger, and he will clear the way before Me. And the Lord, whom you seek, will suddenly come to His temple; and the messenger of the covenant, in whom you delight, behold, He is coming," says the LORD of hosts.”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550863" y="336550"/>
            <a:ext cx="11223625" cy="708025"/>
          </a:xfrm>
          <a:prstGeom prst="rect">
            <a:avLst/>
          </a:prstGeom>
          <a:noFill/>
        </p:spPr>
        <p:txBody>
          <a:bodyPr>
            <a:spAutoFit/>
          </a:bodyPr>
          <a:lstStyle/>
          <a:p>
            <a:pPr eaLnBrk="1" fontAlgn="auto" hangingPunct="1">
              <a:spcBef>
                <a:spcPts val="0"/>
              </a:spcBef>
              <a:spcAft>
                <a:spcPts val="0"/>
              </a:spcAft>
              <a:defRPr/>
            </a:pPr>
            <a:r>
              <a:rPr lang="en-US" sz="4000" dirty="0">
                <a:effectLst>
                  <a:outerShdw blurRad="38100" dist="38100" dir="2700000" algn="tl">
                    <a:srgbClr val="000000">
                      <a:alpha val="43137"/>
                    </a:srgbClr>
                  </a:outerShdw>
                </a:effectLst>
                <a:latin typeface="+mn-lt"/>
              </a:rPr>
              <a:t>HOW ARE WE MINISTERS OF THE NEW COVENANT?</a:t>
            </a:r>
          </a:p>
        </p:txBody>
      </p:sp>
      <p:sp>
        <p:nvSpPr>
          <p:cNvPr id="22531" name="TextBox 2"/>
          <p:cNvSpPr txBox="1">
            <a:spLocks noChangeArrowheads="1"/>
          </p:cNvSpPr>
          <p:nvPr/>
        </p:nvSpPr>
        <p:spPr bwMode="auto">
          <a:xfrm>
            <a:off x="550863" y="1300163"/>
            <a:ext cx="1059973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u="sng"/>
              <a:t>2 Corinthians 3:6</a:t>
            </a:r>
            <a:r>
              <a:rPr lang="en-US" altLang="en-US" sz="3200"/>
              <a:t>:  “...who also has made us adequate as servants  [ministers] of a New Covenant, not of the letter, but of the Spirit; for the letter kills, but the Spirit gives life.”</a:t>
            </a:r>
          </a:p>
        </p:txBody>
      </p:sp>
      <p:sp>
        <p:nvSpPr>
          <p:cNvPr id="22532" name="TextBox 3"/>
          <p:cNvSpPr txBox="1">
            <a:spLocks noChangeArrowheads="1"/>
          </p:cNvSpPr>
          <p:nvPr/>
        </p:nvSpPr>
        <p:spPr bwMode="auto">
          <a:xfrm>
            <a:off x="550863" y="3127375"/>
            <a:ext cx="10599737"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u="sng" dirty="0"/>
              <a:t>Malachi 3:1</a:t>
            </a:r>
            <a:r>
              <a:rPr lang="en-US" altLang="en-US" sz="3200" u="sng" dirty="0"/>
              <a:t>:</a:t>
            </a:r>
            <a:r>
              <a:rPr lang="en-US" altLang="en-US" sz="3200" dirty="0"/>
              <a:t> (NASV) “Behold, I am going to send My messenger, and he will clear the way before Me. And the Lord, whom you seek, will suddenly come to His temple; and the </a:t>
            </a:r>
            <a:r>
              <a:rPr lang="en-US" altLang="en-US" sz="3200" u="sng" dirty="0"/>
              <a:t>messenger of the covenant</a:t>
            </a:r>
            <a:r>
              <a:rPr lang="en-US" altLang="en-US" sz="3200" dirty="0"/>
              <a:t>, in whom you delight, behold, He is coming," says the LORD of hosts.” </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550863" y="336550"/>
            <a:ext cx="11223625" cy="708025"/>
          </a:xfrm>
          <a:prstGeom prst="rect">
            <a:avLst/>
          </a:prstGeom>
          <a:noFill/>
        </p:spPr>
        <p:txBody>
          <a:bodyPr>
            <a:spAutoFit/>
          </a:bodyPr>
          <a:lstStyle/>
          <a:p>
            <a:pPr eaLnBrk="1" fontAlgn="auto" hangingPunct="1">
              <a:spcBef>
                <a:spcPts val="0"/>
              </a:spcBef>
              <a:spcAft>
                <a:spcPts val="0"/>
              </a:spcAft>
              <a:defRPr/>
            </a:pPr>
            <a:r>
              <a:rPr lang="en-US" sz="4000" dirty="0">
                <a:effectLst>
                  <a:outerShdw blurRad="38100" dist="38100" dir="2700000" algn="tl">
                    <a:srgbClr val="000000">
                      <a:alpha val="43137"/>
                    </a:srgbClr>
                  </a:outerShdw>
                </a:effectLst>
                <a:latin typeface="+mn-lt"/>
              </a:rPr>
              <a:t>HOW ARE WE MINISTERS OF THE NEW COVENANT?</a:t>
            </a:r>
          </a:p>
        </p:txBody>
      </p:sp>
      <p:sp>
        <p:nvSpPr>
          <p:cNvPr id="24579" name="TextBox 2"/>
          <p:cNvSpPr txBox="1">
            <a:spLocks noChangeArrowheads="1"/>
          </p:cNvSpPr>
          <p:nvPr/>
        </p:nvSpPr>
        <p:spPr bwMode="auto">
          <a:xfrm>
            <a:off x="550863" y="1300163"/>
            <a:ext cx="5957887"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u="sng"/>
              <a:t>R5294:3:</a:t>
            </a:r>
            <a:r>
              <a:rPr lang="en-US" altLang="en-US" sz="3200"/>
              <a:t> "Unless there were Better Sacrifices, there would be no basis for that New Covenant. The sufferings which the Church undergo at this present time are a blessed privilege to us; for we are ministers of that New Covenant, in the sense that we are serving it by training for future service--after it shall have been inaugurated."</a:t>
            </a:r>
          </a:p>
        </p:txBody>
      </p:sp>
      <p:pic>
        <p:nvPicPr>
          <p:cNvPr id="24580" name="Picture 7"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8763" y="1620838"/>
            <a:ext cx="5583237" cy="413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550863" y="336550"/>
            <a:ext cx="11223625" cy="708025"/>
          </a:xfrm>
          <a:prstGeom prst="rect">
            <a:avLst/>
          </a:prstGeom>
          <a:noFill/>
        </p:spPr>
        <p:txBody>
          <a:bodyPr>
            <a:spAutoFit/>
          </a:bodyPr>
          <a:lstStyle/>
          <a:p>
            <a:pPr eaLnBrk="1" fontAlgn="auto" hangingPunct="1">
              <a:spcBef>
                <a:spcPts val="0"/>
              </a:spcBef>
              <a:spcAft>
                <a:spcPts val="0"/>
              </a:spcAft>
              <a:defRPr/>
            </a:pPr>
            <a:r>
              <a:rPr lang="en-US" sz="4000" dirty="0">
                <a:effectLst>
                  <a:outerShdw blurRad="38100" dist="38100" dir="2700000" algn="tl">
                    <a:srgbClr val="000000">
                      <a:alpha val="43137"/>
                    </a:srgbClr>
                  </a:outerShdw>
                </a:effectLst>
                <a:latin typeface="+mn-lt"/>
              </a:rPr>
              <a:t>HOW ARE WE MINISTERS OF THE NEW COVENANT?</a:t>
            </a:r>
          </a:p>
        </p:txBody>
      </p:sp>
      <p:sp>
        <p:nvSpPr>
          <p:cNvPr id="26627" name="TextBox 2"/>
          <p:cNvSpPr txBox="1">
            <a:spLocks noChangeArrowheads="1"/>
          </p:cNvSpPr>
          <p:nvPr/>
        </p:nvSpPr>
        <p:spPr bwMode="auto">
          <a:xfrm>
            <a:off x="550863" y="1300163"/>
            <a:ext cx="5337175"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u="sng"/>
              <a:t>2 Cor. 3:7,8</a:t>
            </a:r>
            <a:r>
              <a:rPr lang="en-US" altLang="en-US" sz="3200"/>
              <a:t>:  “But if the ministry of death in letters engraved on  stones, came with glory, so that the sons of Israel could not look  intently at the face of Moses because of the glory of his face, fading as it was, how shall the ministry of the Spirit fail to be even more with glory?” </a:t>
            </a:r>
          </a:p>
        </p:txBody>
      </p:sp>
      <p:pic>
        <p:nvPicPr>
          <p:cNvPr id="26628" name="Picture 5" descr="http://www.gbcdecatur.org/files/GraceToGlo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8038" y="1044575"/>
            <a:ext cx="7748587" cy="581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pic>
        <p:nvPicPr>
          <p:cNvPr id="28674" name="Picture 7" descr="http://www.romechurchofchrist.com/wp-content/uploads/2012/11/family-reading-Bible-640-360_0-640x3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8" y="3276600"/>
            <a:ext cx="716121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50863" y="336550"/>
            <a:ext cx="11223625" cy="708025"/>
          </a:xfrm>
          <a:prstGeom prst="rect">
            <a:avLst/>
          </a:prstGeom>
          <a:noFill/>
        </p:spPr>
        <p:txBody>
          <a:bodyPr>
            <a:spAutoFit/>
          </a:bodyPr>
          <a:lstStyle/>
          <a:p>
            <a:pPr eaLnBrk="1" fontAlgn="auto" hangingPunct="1">
              <a:spcBef>
                <a:spcPts val="0"/>
              </a:spcBef>
              <a:spcAft>
                <a:spcPts val="0"/>
              </a:spcAft>
              <a:defRPr/>
            </a:pPr>
            <a:r>
              <a:rPr lang="en-US" sz="4000" dirty="0">
                <a:effectLst>
                  <a:outerShdw blurRad="38100" dist="38100" dir="2700000" algn="tl">
                    <a:srgbClr val="000000">
                      <a:alpha val="43137"/>
                    </a:srgbClr>
                  </a:outerShdw>
                </a:effectLst>
                <a:latin typeface="+mn-lt"/>
              </a:rPr>
              <a:t>HOW ARE WE MINISTERS OF THE NEW COVENANT?</a:t>
            </a:r>
          </a:p>
        </p:txBody>
      </p:sp>
      <p:sp>
        <p:nvSpPr>
          <p:cNvPr id="28676" name="TextBox 2"/>
          <p:cNvSpPr txBox="1">
            <a:spLocks noChangeArrowheads="1"/>
          </p:cNvSpPr>
          <p:nvPr/>
        </p:nvSpPr>
        <p:spPr bwMode="auto">
          <a:xfrm>
            <a:off x="550863" y="1300163"/>
            <a:ext cx="10599737"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u="sng"/>
              <a:t>2 Cor. 3:18:</a:t>
            </a:r>
            <a:r>
              <a:rPr lang="en-US" altLang="en-US" sz="3200"/>
              <a:t>  (NASV) “But we all with unveiled face beholding as in a  mirror the glory of the LORD, are BEING TRANSFORMED into the same image from glory to glory, just as from the LORD, the Spirit.”</a:t>
            </a:r>
          </a:p>
        </p:txBody>
      </p:sp>
      <p:pic>
        <p:nvPicPr>
          <p:cNvPr id="28677" name="Picture 5" descr="http://everydaylife.globalpost.com/DM-Resize/photos.demandstudios.com/getty/article/34/73/56382601.jpg?w=600&amp;h=600&amp;keep_ratio=1&amp;webp=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2830513"/>
            <a:ext cx="5334000" cy="402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8358828"/>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pic>
        <p:nvPicPr>
          <p:cNvPr id="210946" name="Picture 7" descr="http://www.romechurchofchrist.com/wp-content/uploads/2012/11/family-reading-Bible-640-360_0-640x3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8" y="3276600"/>
            <a:ext cx="716121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50863" y="336550"/>
            <a:ext cx="11223625" cy="708025"/>
          </a:xfrm>
          <a:prstGeom prst="rect">
            <a:avLst/>
          </a:prstGeom>
          <a:noFill/>
        </p:spPr>
        <p:txBody>
          <a:bodyPr>
            <a:spAutoFit/>
          </a:bodyPr>
          <a:lstStyle/>
          <a:p>
            <a:pPr eaLnBrk="1" fontAlgn="auto" hangingPunct="1">
              <a:spcBef>
                <a:spcPts val="0"/>
              </a:spcBef>
              <a:spcAft>
                <a:spcPts val="0"/>
              </a:spcAft>
              <a:defRPr/>
            </a:pPr>
            <a:r>
              <a:rPr lang="en-US" sz="4000" dirty="0">
                <a:effectLst>
                  <a:outerShdw blurRad="38100" dist="38100" dir="2700000" algn="tl">
                    <a:srgbClr val="000000">
                      <a:alpha val="43137"/>
                    </a:srgbClr>
                  </a:outerShdw>
                </a:effectLst>
                <a:latin typeface="+mn-lt"/>
              </a:rPr>
              <a:t>HOW ARE WE MINISTERS OF THE NEW COVENANT?</a:t>
            </a:r>
          </a:p>
        </p:txBody>
      </p:sp>
      <p:sp>
        <p:nvSpPr>
          <p:cNvPr id="31748" name="TextBox 2"/>
          <p:cNvSpPr txBox="1">
            <a:spLocks noChangeArrowheads="1"/>
          </p:cNvSpPr>
          <p:nvPr/>
        </p:nvSpPr>
        <p:spPr bwMode="auto">
          <a:xfrm>
            <a:off x="550863" y="1300163"/>
            <a:ext cx="10599737"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u="sng" dirty="0"/>
              <a:t>2 Cor. 3:18:</a:t>
            </a:r>
            <a:r>
              <a:rPr lang="en-US" altLang="en-US" sz="3200" dirty="0"/>
              <a:t>  (NASV) “But we all with unveiled face beholding as in a  mirror the glory of the LORD, are </a:t>
            </a:r>
            <a:r>
              <a:rPr lang="en-US" altLang="en-US" sz="3200" b="1" u="sng" dirty="0"/>
              <a:t>BEING TRANSFORMED </a:t>
            </a:r>
            <a:r>
              <a:rPr lang="en-US" altLang="en-US" sz="3200" dirty="0"/>
              <a:t>into the same image from glory to glory, just as from the LORD, the Spirit.”</a:t>
            </a:r>
          </a:p>
        </p:txBody>
      </p:sp>
      <p:pic>
        <p:nvPicPr>
          <p:cNvPr id="210949" name="Picture 5" descr="http://everydaylife.globalpost.com/DM-Resize/photos.demandstudios.com/getty/article/34/73/56382601.jpg?w=600&amp;h=600&amp;keep_ratio=1&amp;webp=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2830513"/>
            <a:ext cx="5334000" cy="402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xit" presetSubtype="0" fill="hold" nodeType="clickEffect">
                                  <p:stCondLst>
                                    <p:cond delay="0"/>
                                  </p:stCondLst>
                                  <p:childTnLst>
                                    <p:animEffect transition="out" filter="fade">
                                      <p:cBhvr>
                                        <p:cTn id="6" dur="1000"/>
                                        <p:tgtEl>
                                          <p:spTgt spid="210946"/>
                                        </p:tgtEl>
                                      </p:cBhvr>
                                    </p:animEffect>
                                    <p:anim calcmode="lin" valueType="num">
                                      <p:cBhvr>
                                        <p:cTn id="7" dur="1000"/>
                                        <p:tgtEl>
                                          <p:spTgt spid="210946"/>
                                        </p:tgtEl>
                                        <p:attrNameLst>
                                          <p:attrName>ppt_x</p:attrName>
                                        </p:attrNameLst>
                                      </p:cBhvr>
                                      <p:tavLst>
                                        <p:tav tm="0">
                                          <p:val>
                                            <p:strVal val="ppt_x"/>
                                          </p:val>
                                        </p:tav>
                                        <p:tav tm="100000">
                                          <p:val>
                                            <p:strVal val="ppt_x"/>
                                          </p:val>
                                        </p:tav>
                                      </p:tavLst>
                                    </p:anim>
                                    <p:anim calcmode="lin" valueType="num">
                                      <p:cBhvr>
                                        <p:cTn id="8" dur="1000"/>
                                        <p:tgtEl>
                                          <p:spTgt spid="210946"/>
                                        </p:tgtEl>
                                        <p:attrNameLst>
                                          <p:attrName>ppt_y</p:attrName>
                                        </p:attrNameLst>
                                      </p:cBhvr>
                                      <p:tavLst>
                                        <p:tav tm="0">
                                          <p:val>
                                            <p:strVal val="ppt_y"/>
                                          </p:val>
                                        </p:tav>
                                        <p:tav tm="100000">
                                          <p:val>
                                            <p:strVal val="ppt_y+.1"/>
                                          </p:val>
                                        </p:tav>
                                      </p:tavLst>
                                    </p:anim>
                                    <p:set>
                                      <p:cBhvr>
                                        <p:cTn id="9" dur="1" fill="hold">
                                          <p:stCondLst>
                                            <p:cond delay="999"/>
                                          </p:stCondLst>
                                        </p:cTn>
                                        <p:tgtEl>
                                          <p:spTgt spid="210946"/>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1000"/>
                                        <p:tgtEl>
                                          <p:spTgt spid="210949"/>
                                        </p:tgtEl>
                                      </p:cBhvr>
                                    </p:animEffect>
                                    <p:anim calcmode="lin" valueType="num">
                                      <p:cBhvr>
                                        <p:cTn id="12" dur="1000"/>
                                        <p:tgtEl>
                                          <p:spTgt spid="210949"/>
                                        </p:tgtEl>
                                        <p:attrNameLst>
                                          <p:attrName>ppt_x</p:attrName>
                                        </p:attrNameLst>
                                      </p:cBhvr>
                                      <p:tavLst>
                                        <p:tav tm="0">
                                          <p:val>
                                            <p:strVal val="ppt_x"/>
                                          </p:val>
                                        </p:tav>
                                        <p:tav tm="100000">
                                          <p:val>
                                            <p:strVal val="ppt_x"/>
                                          </p:val>
                                        </p:tav>
                                      </p:tavLst>
                                    </p:anim>
                                    <p:anim calcmode="lin" valueType="num">
                                      <p:cBhvr>
                                        <p:cTn id="13" dur="1000"/>
                                        <p:tgtEl>
                                          <p:spTgt spid="210949"/>
                                        </p:tgtEl>
                                        <p:attrNameLst>
                                          <p:attrName>ppt_y</p:attrName>
                                        </p:attrNameLst>
                                      </p:cBhvr>
                                      <p:tavLst>
                                        <p:tav tm="0">
                                          <p:val>
                                            <p:strVal val="ppt_y"/>
                                          </p:val>
                                        </p:tav>
                                        <p:tav tm="100000">
                                          <p:val>
                                            <p:strVal val="ppt_y+.1"/>
                                          </p:val>
                                        </p:tav>
                                      </p:tavLst>
                                    </p:anim>
                                    <p:set>
                                      <p:cBhvr>
                                        <p:cTn id="14" dur="1" fill="hold">
                                          <p:stCondLst>
                                            <p:cond delay="999"/>
                                          </p:stCondLst>
                                        </p:cTn>
                                        <p:tgtEl>
                                          <p:spTgt spid="2109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550863" y="336550"/>
            <a:ext cx="11223625" cy="708025"/>
          </a:xfrm>
          <a:prstGeom prst="rect">
            <a:avLst/>
          </a:prstGeom>
          <a:noFill/>
        </p:spPr>
        <p:txBody>
          <a:bodyPr>
            <a:spAutoFit/>
          </a:bodyPr>
          <a:lstStyle/>
          <a:p>
            <a:pPr eaLnBrk="1" fontAlgn="auto" hangingPunct="1">
              <a:spcBef>
                <a:spcPts val="0"/>
              </a:spcBef>
              <a:spcAft>
                <a:spcPts val="0"/>
              </a:spcAft>
              <a:defRPr/>
            </a:pPr>
            <a:r>
              <a:rPr lang="en-US" sz="4000" dirty="0">
                <a:effectLst>
                  <a:outerShdw blurRad="38100" dist="38100" dir="2700000" algn="tl">
                    <a:srgbClr val="000000">
                      <a:alpha val="43137"/>
                    </a:srgbClr>
                  </a:outerShdw>
                </a:effectLst>
                <a:latin typeface="+mn-lt"/>
              </a:rPr>
              <a:t>HOW ARE WE MINISTERS OF THE NEW COVENANT?</a:t>
            </a:r>
          </a:p>
        </p:txBody>
      </p:sp>
      <p:sp>
        <p:nvSpPr>
          <p:cNvPr id="33795" name="TextBox 2"/>
          <p:cNvSpPr txBox="1">
            <a:spLocks noChangeArrowheads="1"/>
          </p:cNvSpPr>
          <p:nvPr/>
        </p:nvSpPr>
        <p:spPr bwMode="auto">
          <a:xfrm>
            <a:off x="550863" y="1300163"/>
            <a:ext cx="10599737"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u="sng" dirty="0"/>
              <a:t>2 Cor. 3:18:</a:t>
            </a:r>
            <a:r>
              <a:rPr lang="en-US" altLang="en-US" sz="3200" dirty="0"/>
              <a:t>  (NASV) “But we all with unveiled face beholding as in a  mirror the glory of the LORD, are </a:t>
            </a:r>
            <a:r>
              <a:rPr lang="en-US" altLang="en-US" sz="3200" b="1" u="sng" dirty="0"/>
              <a:t>BEING TRANSFORMED </a:t>
            </a:r>
            <a:r>
              <a:rPr lang="en-US" altLang="en-US" sz="3200" dirty="0"/>
              <a:t>into the same image from glory to glory, just as from the LORD, the Spirit.”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2911475"/>
            <a:ext cx="5100637"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46"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8425" y="2911475"/>
            <a:ext cx="4452938"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48" name="Picture 4" descr="Image result for cross and crown bible studen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00" y="3735388"/>
            <a:ext cx="2446338"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62148"/>
                                        </p:tgtEl>
                                        <p:attrNameLst>
                                          <p:attrName>style.visibility</p:attrName>
                                        </p:attrNameLst>
                                      </p:cBhvr>
                                      <p:to>
                                        <p:strVal val="visible"/>
                                      </p:to>
                                    </p:set>
                                    <p:animEffect transition="in" filter="fade">
                                      <p:cBhvr>
                                        <p:cTn id="7" dur="1000"/>
                                        <p:tgtEl>
                                          <p:spTgt spid="262148"/>
                                        </p:tgtEl>
                                      </p:cBhvr>
                                    </p:animEffect>
                                    <p:anim calcmode="lin" valueType="num">
                                      <p:cBhvr>
                                        <p:cTn id="8" dur="1000" fill="hold"/>
                                        <p:tgtEl>
                                          <p:spTgt spid="262148"/>
                                        </p:tgtEl>
                                        <p:attrNameLst>
                                          <p:attrName>ppt_x</p:attrName>
                                        </p:attrNameLst>
                                      </p:cBhvr>
                                      <p:tavLst>
                                        <p:tav tm="0">
                                          <p:val>
                                            <p:strVal val="#ppt_x"/>
                                          </p:val>
                                        </p:tav>
                                        <p:tav tm="100000">
                                          <p:val>
                                            <p:strVal val="#ppt_x"/>
                                          </p:val>
                                        </p:tav>
                                      </p:tavLst>
                                    </p:anim>
                                    <p:anim calcmode="lin" valueType="num">
                                      <p:cBhvr>
                                        <p:cTn id="9" dur="1000" fill="hold"/>
                                        <p:tgtEl>
                                          <p:spTgt spid="26214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2146"/>
                                        </p:tgtEl>
                                        <p:attrNameLst>
                                          <p:attrName>style.visibility</p:attrName>
                                        </p:attrNameLst>
                                      </p:cBhvr>
                                      <p:to>
                                        <p:strVal val="visible"/>
                                      </p:to>
                                    </p:set>
                                    <p:animEffect transition="in" filter="fade">
                                      <p:cBhvr>
                                        <p:cTn id="12" dur="1000"/>
                                        <p:tgtEl>
                                          <p:spTgt spid="262146"/>
                                        </p:tgtEl>
                                      </p:cBhvr>
                                    </p:animEffect>
                                    <p:anim calcmode="lin" valueType="num">
                                      <p:cBhvr>
                                        <p:cTn id="13" dur="1000" fill="hold"/>
                                        <p:tgtEl>
                                          <p:spTgt spid="262146"/>
                                        </p:tgtEl>
                                        <p:attrNameLst>
                                          <p:attrName>ppt_x</p:attrName>
                                        </p:attrNameLst>
                                      </p:cBhvr>
                                      <p:tavLst>
                                        <p:tav tm="0">
                                          <p:val>
                                            <p:strVal val="#ppt_x"/>
                                          </p:val>
                                        </p:tav>
                                        <p:tav tm="100000">
                                          <p:val>
                                            <p:strVal val="#ppt_x"/>
                                          </p:val>
                                        </p:tav>
                                      </p:tavLst>
                                    </p:anim>
                                    <p:anim calcmode="lin" valueType="num">
                                      <p:cBhvr>
                                        <p:cTn id="14" dur="1000" fill="hold"/>
                                        <p:tgtEl>
                                          <p:spTgt spid="26214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33600" y="304800"/>
            <a:ext cx="7848600" cy="1123336"/>
          </a:xfrm>
        </p:spPr>
        <p:txBody>
          <a:bodyPr>
            <a:normAutofit fontScale="92500" lnSpcReduction="10000"/>
          </a:bodyPr>
          <a:lstStyle/>
          <a:p>
            <a:r>
              <a:rPr lang="en-US" sz="3600" b="1" dirty="0">
                <a:effectLst>
                  <a:outerShdw blurRad="38100" dist="38100" dir="2700000" algn="tl">
                    <a:srgbClr val="000000">
                      <a:alpha val="43137"/>
                    </a:srgbClr>
                  </a:outerShdw>
                </a:effectLst>
              </a:rPr>
              <a:t>Cursed by God's law and bruised by the fall,</a:t>
            </a:r>
          </a:p>
          <a:p>
            <a:r>
              <a:rPr lang="en-US" sz="3600" b="1" dirty="0">
                <a:effectLst>
                  <a:outerShdw blurRad="38100" dist="38100" dir="2700000" algn="tl">
                    <a:srgbClr val="000000">
                      <a:alpha val="43137"/>
                    </a:srgbClr>
                  </a:outerShdw>
                </a:effectLst>
              </a:rPr>
              <a:t>Grace hath redeemed us once for all.</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1382353"/>
            <a:ext cx="4293347" cy="5758809"/>
          </a:xfrm>
          <a:prstGeom prst="rect">
            <a:avLst/>
          </a:prstGeom>
        </p:spPr>
      </p:pic>
      <p:pic>
        <p:nvPicPr>
          <p:cNvPr id="2050" name="Picture 2" descr="http://mychinaconnection.com/wp-content/uploads/2010/12/adam_and_eve_expelled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576" y="1382353"/>
            <a:ext cx="4872424" cy="5715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7120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312738" y="336550"/>
            <a:ext cx="11780837" cy="708025"/>
          </a:xfrm>
          <a:prstGeom prst="rect">
            <a:avLst/>
          </a:prstGeom>
          <a:noFill/>
        </p:spPr>
        <p:txBody>
          <a:bodyPr>
            <a:spAutoFit/>
          </a:bodyPr>
          <a:lstStyle/>
          <a:p>
            <a:pPr eaLnBrk="1" fontAlgn="auto" hangingPunct="1">
              <a:spcBef>
                <a:spcPts val="0"/>
              </a:spcBef>
              <a:spcAft>
                <a:spcPts val="0"/>
              </a:spcAft>
              <a:defRPr/>
            </a:pPr>
            <a:r>
              <a:rPr lang="en-US" sz="4000" dirty="0">
                <a:effectLst>
                  <a:outerShdw blurRad="38100" dist="38100" dir="2700000" algn="tl">
                    <a:srgbClr val="000000">
                      <a:alpha val="43137"/>
                    </a:srgbClr>
                  </a:outerShdw>
                </a:effectLst>
                <a:latin typeface="+mn-lt"/>
              </a:rPr>
              <a:t>WHY IS JESUS THE MEDIATOR OF THE NEW COVENANT?</a:t>
            </a:r>
          </a:p>
        </p:txBody>
      </p:sp>
      <p:sp>
        <p:nvSpPr>
          <p:cNvPr id="3" name="TextBox 2"/>
          <p:cNvSpPr txBox="1"/>
          <p:nvPr/>
        </p:nvSpPr>
        <p:spPr>
          <a:xfrm>
            <a:off x="550863" y="1300163"/>
            <a:ext cx="10599737" cy="5016500"/>
          </a:xfrm>
          <a:prstGeom prst="rect">
            <a:avLst/>
          </a:prstGeom>
          <a:noFill/>
        </p:spPr>
        <p:txBody>
          <a:bodyPr>
            <a:spAutoFit/>
          </a:bodyPr>
          <a:lstStyle/>
          <a:p>
            <a:pPr eaLnBrk="1" fontAlgn="auto" hangingPunct="1">
              <a:spcBef>
                <a:spcPts val="0"/>
              </a:spcBef>
              <a:spcAft>
                <a:spcPts val="0"/>
              </a:spcAft>
              <a:defRPr/>
            </a:pPr>
            <a:r>
              <a:rPr lang="en-US" sz="3200" u="sng" dirty="0">
                <a:latin typeface="+mn-lt"/>
              </a:rPr>
              <a:t>Hebrews 9:15 </a:t>
            </a:r>
            <a:r>
              <a:rPr lang="en-US" sz="3200" dirty="0">
                <a:latin typeface="+mn-lt"/>
              </a:rPr>
              <a:t>(NASV95), “For this reason </a:t>
            </a:r>
            <a:r>
              <a:rPr lang="en-US" sz="3200" dirty="0">
                <a:solidFill>
                  <a:schemeClr val="bg1">
                    <a:lumMod val="50000"/>
                  </a:schemeClr>
                </a:solidFill>
                <a:latin typeface="+mn-lt"/>
              </a:rPr>
              <a:t>(a reason Paul is now about provide) </a:t>
            </a:r>
            <a:r>
              <a:rPr lang="en-US" sz="3200" dirty="0">
                <a:latin typeface="+mn-lt"/>
              </a:rPr>
              <a:t>He is the mediator of a new covenant, so that, since a death </a:t>
            </a:r>
            <a:r>
              <a:rPr lang="en-US" sz="3200" dirty="0">
                <a:solidFill>
                  <a:schemeClr val="bg1">
                    <a:lumMod val="50000"/>
                  </a:schemeClr>
                </a:solidFill>
                <a:latin typeface="+mn-lt"/>
              </a:rPr>
              <a:t>(Jesus death on the cross) </a:t>
            </a:r>
            <a:r>
              <a:rPr lang="en-US" sz="3200" dirty="0">
                <a:latin typeface="+mn-lt"/>
              </a:rPr>
              <a:t>has taken place for the redemption of the transgressions that were committed under the first covenant </a:t>
            </a:r>
            <a:r>
              <a:rPr lang="en-US" sz="3200" dirty="0">
                <a:solidFill>
                  <a:schemeClr val="bg1">
                    <a:lumMod val="50000"/>
                  </a:schemeClr>
                </a:solidFill>
                <a:latin typeface="+mn-lt"/>
              </a:rPr>
              <a:t>(Jesus redeemed the Jews from the curse of the Law Gal 3:13)</a:t>
            </a:r>
            <a:r>
              <a:rPr lang="en-US" sz="3200" dirty="0">
                <a:latin typeface="+mn-lt"/>
              </a:rPr>
              <a:t>, those who have been called </a:t>
            </a:r>
            <a:r>
              <a:rPr lang="en-US" sz="3200" dirty="0">
                <a:solidFill>
                  <a:schemeClr val="bg1">
                    <a:lumMod val="50000"/>
                  </a:schemeClr>
                </a:solidFill>
                <a:latin typeface="+mn-lt"/>
              </a:rPr>
              <a:t>(the Church </a:t>
            </a:r>
            <a:r>
              <a:rPr lang="en-US" sz="3200" dirty="0" err="1">
                <a:solidFill>
                  <a:schemeClr val="bg1">
                    <a:lumMod val="50000"/>
                  </a:schemeClr>
                </a:solidFill>
                <a:latin typeface="+mn-lt"/>
              </a:rPr>
              <a:t>Heb</a:t>
            </a:r>
            <a:r>
              <a:rPr lang="en-US" sz="3200" dirty="0">
                <a:solidFill>
                  <a:schemeClr val="bg1">
                    <a:lumMod val="50000"/>
                  </a:schemeClr>
                </a:solidFill>
                <a:latin typeface="+mn-lt"/>
              </a:rPr>
              <a:t> 3:1)</a:t>
            </a:r>
            <a:r>
              <a:rPr lang="en-US" sz="3200" dirty="0">
                <a:latin typeface="+mn-lt"/>
              </a:rPr>
              <a:t> may receive the promise of the eternal inheritance” </a:t>
            </a:r>
            <a:r>
              <a:rPr lang="en-US" sz="3200" dirty="0">
                <a:solidFill>
                  <a:schemeClr val="bg1">
                    <a:lumMod val="50000"/>
                  </a:schemeClr>
                </a:solidFill>
                <a:latin typeface="+mn-lt"/>
              </a:rPr>
              <a:t>(Heavenly seed of Abraham to bless all nations - </a:t>
            </a:r>
            <a:r>
              <a:rPr lang="en-US" sz="3200" dirty="0" err="1">
                <a:solidFill>
                  <a:schemeClr val="bg1">
                    <a:lumMod val="50000"/>
                  </a:schemeClr>
                </a:solidFill>
                <a:latin typeface="+mn-lt"/>
              </a:rPr>
              <a:t>Heb</a:t>
            </a:r>
            <a:r>
              <a:rPr lang="en-US" sz="3200" dirty="0">
                <a:solidFill>
                  <a:schemeClr val="bg1">
                    <a:lumMod val="50000"/>
                  </a:schemeClr>
                </a:solidFill>
                <a:latin typeface="+mn-lt"/>
              </a:rPr>
              <a:t> 6:17 - by administering the New Covenant to Israel and mankind as Jesus' body members)</a:t>
            </a:r>
            <a:endParaRPr lang="en-US" sz="3200" dirty="0">
              <a:latin typeface="+mn-lt"/>
            </a:endParaRPr>
          </a:p>
        </p:txBody>
      </p:sp>
    </p:spTree>
  </p:cSld>
  <p:clrMapOvr>
    <a:masterClrMapping/>
  </p:clrMapOvr>
  <p:transition spd="slow">
    <p:circl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312738" y="336550"/>
            <a:ext cx="11780837" cy="708025"/>
          </a:xfrm>
          <a:prstGeom prst="rect">
            <a:avLst/>
          </a:prstGeom>
          <a:noFill/>
        </p:spPr>
        <p:txBody>
          <a:bodyPr>
            <a:spAutoFit/>
          </a:bodyPr>
          <a:lstStyle/>
          <a:p>
            <a:pPr eaLnBrk="1" fontAlgn="auto" hangingPunct="1">
              <a:spcBef>
                <a:spcPts val="0"/>
              </a:spcBef>
              <a:spcAft>
                <a:spcPts val="0"/>
              </a:spcAft>
              <a:defRPr/>
            </a:pPr>
            <a:r>
              <a:rPr lang="en-US" sz="4000" dirty="0">
                <a:effectLst>
                  <a:outerShdw blurRad="38100" dist="38100" dir="2700000" algn="tl">
                    <a:srgbClr val="000000">
                      <a:alpha val="43137"/>
                    </a:srgbClr>
                  </a:outerShdw>
                </a:effectLst>
                <a:latin typeface="+mn-lt"/>
              </a:rPr>
              <a:t>WHY IS JESUS THE MEDIATOR OF THE NEW COVENANT?</a:t>
            </a:r>
          </a:p>
        </p:txBody>
      </p:sp>
      <p:sp>
        <p:nvSpPr>
          <p:cNvPr id="3" name="TextBox 2"/>
          <p:cNvSpPr txBox="1"/>
          <p:nvPr/>
        </p:nvSpPr>
        <p:spPr>
          <a:xfrm>
            <a:off x="550863" y="1300163"/>
            <a:ext cx="10599737" cy="5016500"/>
          </a:xfrm>
          <a:prstGeom prst="rect">
            <a:avLst/>
          </a:prstGeom>
          <a:noFill/>
        </p:spPr>
        <p:txBody>
          <a:bodyPr>
            <a:spAutoFit/>
          </a:bodyPr>
          <a:lstStyle/>
          <a:p>
            <a:pPr eaLnBrk="1" fontAlgn="auto" hangingPunct="1">
              <a:spcBef>
                <a:spcPts val="0"/>
              </a:spcBef>
              <a:spcAft>
                <a:spcPts val="0"/>
              </a:spcAft>
              <a:defRPr/>
            </a:pPr>
            <a:r>
              <a:rPr lang="en-US" sz="3200" u="sng" dirty="0">
                <a:latin typeface="+mn-lt"/>
              </a:rPr>
              <a:t>Hebrews 9:15 </a:t>
            </a:r>
            <a:r>
              <a:rPr lang="en-US" sz="3200" dirty="0">
                <a:latin typeface="+mn-lt"/>
              </a:rPr>
              <a:t>(NASV95), “For this reason </a:t>
            </a:r>
            <a:r>
              <a:rPr lang="en-US" sz="3200" dirty="0">
                <a:solidFill>
                  <a:schemeClr val="bg1">
                    <a:lumMod val="50000"/>
                  </a:schemeClr>
                </a:solidFill>
                <a:latin typeface="+mn-lt"/>
              </a:rPr>
              <a:t>(a reason Paul is now about provide) </a:t>
            </a:r>
            <a:r>
              <a:rPr lang="en-US" sz="3200" dirty="0">
                <a:latin typeface="+mn-lt"/>
              </a:rPr>
              <a:t>He is the mediator of a new covenant, so that, since a death </a:t>
            </a:r>
            <a:r>
              <a:rPr lang="en-US" sz="3200" dirty="0">
                <a:solidFill>
                  <a:schemeClr val="bg1">
                    <a:lumMod val="50000"/>
                  </a:schemeClr>
                </a:solidFill>
                <a:latin typeface="+mn-lt"/>
              </a:rPr>
              <a:t>(Jesus death on the cross) </a:t>
            </a:r>
            <a:r>
              <a:rPr lang="en-US" sz="3200" dirty="0">
                <a:latin typeface="+mn-lt"/>
              </a:rPr>
              <a:t>has taken place for the redemption of the transgressions that were committed under the first covenant </a:t>
            </a:r>
            <a:r>
              <a:rPr lang="en-US" sz="3200" dirty="0">
                <a:solidFill>
                  <a:schemeClr val="bg1">
                    <a:lumMod val="50000"/>
                  </a:schemeClr>
                </a:solidFill>
                <a:latin typeface="+mn-lt"/>
              </a:rPr>
              <a:t>(Jesus redeemed the Jews from the curse of the Law Gal 3:13)</a:t>
            </a:r>
            <a:r>
              <a:rPr lang="en-US" sz="3200" dirty="0">
                <a:latin typeface="+mn-lt"/>
              </a:rPr>
              <a:t>, those who have been called </a:t>
            </a:r>
            <a:r>
              <a:rPr lang="en-US" sz="3200" dirty="0">
                <a:solidFill>
                  <a:schemeClr val="bg1">
                    <a:lumMod val="50000"/>
                  </a:schemeClr>
                </a:solidFill>
                <a:latin typeface="+mn-lt"/>
              </a:rPr>
              <a:t>(the Church </a:t>
            </a:r>
            <a:r>
              <a:rPr lang="en-US" sz="3200" dirty="0" err="1">
                <a:solidFill>
                  <a:schemeClr val="bg1">
                    <a:lumMod val="50000"/>
                  </a:schemeClr>
                </a:solidFill>
                <a:latin typeface="+mn-lt"/>
              </a:rPr>
              <a:t>Heb</a:t>
            </a:r>
            <a:r>
              <a:rPr lang="en-US" sz="3200" dirty="0">
                <a:solidFill>
                  <a:schemeClr val="bg1">
                    <a:lumMod val="50000"/>
                  </a:schemeClr>
                </a:solidFill>
                <a:latin typeface="+mn-lt"/>
              </a:rPr>
              <a:t> 3:1)</a:t>
            </a:r>
            <a:r>
              <a:rPr lang="en-US" sz="3200" dirty="0">
                <a:latin typeface="+mn-lt"/>
              </a:rPr>
              <a:t> may receive the promise of the </a:t>
            </a:r>
            <a:r>
              <a:rPr lang="en-US" sz="3200" b="1" dirty="0">
                <a:solidFill>
                  <a:srgbClr val="0000FF"/>
                </a:solidFill>
                <a:latin typeface="+mn-lt"/>
              </a:rPr>
              <a:t>eternal inheritance</a:t>
            </a:r>
            <a:r>
              <a:rPr lang="en-US" sz="3200" dirty="0">
                <a:latin typeface="+mn-lt"/>
              </a:rPr>
              <a:t>” </a:t>
            </a:r>
            <a:r>
              <a:rPr lang="en-US" sz="3200" dirty="0">
                <a:solidFill>
                  <a:schemeClr val="bg1">
                    <a:lumMod val="50000"/>
                  </a:schemeClr>
                </a:solidFill>
                <a:latin typeface="+mn-lt"/>
              </a:rPr>
              <a:t>(Heavenly seed of Abraham to bless all nations - </a:t>
            </a:r>
            <a:r>
              <a:rPr lang="en-US" sz="3200" dirty="0" err="1">
                <a:solidFill>
                  <a:schemeClr val="bg1">
                    <a:lumMod val="50000"/>
                  </a:schemeClr>
                </a:solidFill>
                <a:latin typeface="+mn-lt"/>
              </a:rPr>
              <a:t>Heb</a:t>
            </a:r>
            <a:r>
              <a:rPr lang="en-US" sz="3200" dirty="0">
                <a:solidFill>
                  <a:schemeClr val="bg1">
                    <a:lumMod val="50000"/>
                  </a:schemeClr>
                </a:solidFill>
                <a:latin typeface="+mn-lt"/>
              </a:rPr>
              <a:t> 6:17 - by administering the New Covenant to Israel and mankind as Jesus' body members)</a:t>
            </a:r>
            <a:endParaRPr lang="en-US" sz="3200" dirty="0">
              <a:latin typeface="+mn-lt"/>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312738" y="336550"/>
            <a:ext cx="11780837" cy="708025"/>
          </a:xfrm>
          <a:prstGeom prst="rect">
            <a:avLst/>
          </a:prstGeom>
          <a:noFill/>
        </p:spPr>
        <p:txBody>
          <a:bodyPr>
            <a:spAutoFit/>
          </a:bodyPr>
          <a:lstStyle/>
          <a:p>
            <a:pPr eaLnBrk="1" fontAlgn="auto" hangingPunct="1">
              <a:spcBef>
                <a:spcPts val="0"/>
              </a:spcBef>
              <a:spcAft>
                <a:spcPts val="0"/>
              </a:spcAft>
              <a:defRPr/>
            </a:pPr>
            <a:r>
              <a:rPr lang="en-US" sz="4000" dirty="0">
                <a:effectLst>
                  <a:outerShdw blurRad="38100" dist="38100" dir="2700000" algn="tl">
                    <a:srgbClr val="000000">
                      <a:alpha val="43137"/>
                    </a:srgbClr>
                  </a:outerShdw>
                </a:effectLst>
                <a:latin typeface="+mn-lt"/>
              </a:rPr>
              <a:t>“ETERNAL INHERITANCE” – WORK OF HEAVENLY SEED</a:t>
            </a:r>
          </a:p>
        </p:txBody>
      </p:sp>
      <p:sp>
        <p:nvSpPr>
          <p:cNvPr id="39939" name="TextBox 2"/>
          <p:cNvSpPr txBox="1">
            <a:spLocks noChangeArrowheads="1"/>
          </p:cNvSpPr>
          <p:nvPr/>
        </p:nvSpPr>
        <p:spPr bwMode="auto">
          <a:xfrm>
            <a:off x="550863" y="1300163"/>
            <a:ext cx="10974387"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u="sng"/>
              <a:t>Hebrews 6:17-20 </a:t>
            </a:r>
            <a:r>
              <a:rPr lang="en-US" altLang="en-US" sz="3200"/>
              <a:t>(NASV) “17 In the same way God, desiring even more to show to the </a:t>
            </a:r>
            <a:r>
              <a:rPr lang="en-US" altLang="en-US" sz="3200" b="1">
                <a:solidFill>
                  <a:srgbClr val="0000FF"/>
                </a:solidFill>
              </a:rPr>
              <a:t>heirs of the promise</a:t>
            </a:r>
            <a:r>
              <a:rPr lang="en-US" altLang="en-US" sz="3200"/>
              <a:t> the unchangeableness of His purpose, interposed with an oath, 18 so that by two unchangeable things in which it is impossible for God to lie, we who have taken refuge would have strong encouragement to take hold of the </a:t>
            </a:r>
            <a:r>
              <a:rPr lang="en-US" altLang="en-US" sz="3200" b="1">
                <a:solidFill>
                  <a:srgbClr val="0000FF"/>
                </a:solidFill>
              </a:rPr>
              <a:t>hope set before us</a:t>
            </a:r>
            <a:r>
              <a:rPr lang="en-US" altLang="en-US" sz="3200"/>
              <a:t>.  19 This hope we have as an anchor of the soul, a hope both sure and steadfast and one which </a:t>
            </a:r>
            <a:r>
              <a:rPr lang="en-US" altLang="en-US" sz="3200" b="1">
                <a:solidFill>
                  <a:srgbClr val="0000FF"/>
                </a:solidFill>
              </a:rPr>
              <a:t>enters within the veil</a:t>
            </a:r>
            <a:r>
              <a:rPr lang="en-US" altLang="en-US" sz="3200"/>
              <a:t>, 20 where Jesus has entered as a </a:t>
            </a:r>
            <a:r>
              <a:rPr lang="en-US" altLang="en-US" sz="3200" b="1">
                <a:solidFill>
                  <a:srgbClr val="0000FF"/>
                </a:solidFill>
              </a:rPr>
              <a:t>forerunner</a:t>
            </a:r>
            <a:r>
              <a:rPr lang="en-US" altLang="en-US" sz="3200"/>
              <a:t> for us, having become a high </a:t>
            </a:r>
            <a:r>
              <a:rPr lang="en-US" altLang="en-US" sz="3200" b="1">
                <a:solidFill>
                  <a:srgbClr val="0000FF"/>
                </a:solidFill>
              </a:rPr>
              <a:t>priest</a:t>
            </a:r>
            <a:r>
              <a:rPr lang="en-US" altLang="en-US" sz="3200"/>
              <a:t> forever according to the order of Melchizedek. </a:t>
            </a:r>
          </a:p>
        </p:txBody>
      </p:sp>
    </p:spTree>
  </p:cSld>
  <p:clrMapOvr>
    <a:masterClrMapping/>
  </p:clrMapOvr>
  <p:transition spd="slow">
    <p:circl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312738" y="336550"/>
            <a:ext cx="11401425" cy="708025"/>
          </a:xfrm>
          <a:prstGeom prst="rect">
            <a:avLst/>
          </a:prstGeom>
          <a:noFill/>
        </p:spPr>
        <p:txBody>
          <a:bodyPr>
            <a:spAutoFit/>
          </a:bodyPr>
          <a:lstStyle/>
          <a:p>
            <a:pPr eaLnBrk="1" fontAlgn="auto" hangingPunct="1">
              <a:spcBef>
                <a:spcPts val="0"/>
              </a:spcBef>
              <a:spcAft>
                <a:spcPts val="0"/>
              </a:spcAft>
              <a:defRPr/>
            </a:pPr>
            <a:r>
              <a:rPr lang="en-US" sz="4000" dirty="0">
                <a:effectLst>
                  <a:outerShdw blurRad="38100" dist="38100" dir="2700000" algn="tl">
                    <a:srgbClr val="000000">
                      <a:alpha val="43137"/>
                    </a:srgbClr>
                  </a:outerShdw>
                </a:effectLst>
                <a:latin typeface="+mn-lt"/>
              </a:rPr>
              <a:t>“ETERNAL INHERITANCE” – WORK OF HEAVENLY SEED</a:t>
            </a:r>
          </a:p>
        </p:txBody>
      </p:sp>
      <p:sp>
        <p:nvSpPr>
          <p:cNvPr id="41987" name="TextBox 2"/>
          <p:cNvSpPr txBox="1">
            <a:spLocks noChangeArrowheads="1"/>
          </p:cNvSpPr>
          <p:nvPr/>
        </p:nvSpPr>
        <p:spPr bwMode="auto">
          <a:xfrm>
            <a:off x="550863" y="1300163"/>
            <a:ext cx="10974387"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u="sng"/>
              <a:t>Hebrews 9:14</a:t>
            </a:r>
            <a:r>
              <a:rPr lang="en-US" altLang="en-US" sz="3200" b="1"/>
              <a:t> </a:t>
            </a:r>
            <a:r>
              <a:rPr lang="en-US" altLang="en-US" sz="3200"/>
              <a:t>(NASV) “how much more will the blood of Christ, who through the eternal Spirit offered Himself without blemish to God, cleanse your conscience from dead works to </a:t>
            </a:r>
            <a:r>
              <a:rPr lang="en-US" altLang="en-US" sz="3200" b="1">
                <a:solidFill>
                  <a:srgbClr val="0000FF"/>
                </a:solidFill>
              </a:rPr>
              <a:t>SERVE</a:t>
            </a:r>
            <a:r>
              <a:rPr lang="en-US" altLang="en-US" sz="3200"/>
              <a:t> (Strong’s 3000) the living God?”</a:t>
            </a:r>
          </a:p>
        </p:txBody>
      </p:sp>
      <p:sp>
        <p:nvSpPr>
          <p:cNvPr id="41988" name="TextBox 3"/>
          <p:cNvSpPr txBox="1">
            <a:spLocks noChangeArrowheads="1"/>
          </p:cNvSpPr>
          <p:nvPr/>
        </p:nvSpPr>
        <p:spPr bwMode="auto">
          <a:xfrm>
            <a:off x="550863" y="3495675"/>
            <a:ext cx="1097438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a:t>Strong’s 3000 and refers to the service of the priests in the tabernacle (Heb 8:5; 9:9; 12:28; 13:10). </a:t>
            </a:r>
          </a:p>
        </p:txBody>
      </p:sp>
      <p:sp>
        <p:nvSpPr>
          <p:cNvPr id="41989" name="TextBox 5"/>
          <p:cNvSpPr txBox="1">
            <a:spLocks noChangeArrowheads="1"/>
          </p:cNvSpPr>
          <p:nvPr/>
        </p:nvSpPr>
        <p:spPr bwMode="auto">
          <a:xfrm>
            <a:off x="550863" y="4787900"/>
            <a:ext cx="1097438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u="sng"/>
              <a:t>Hebrews 9:15</a:t>
            </a:r>
            <a:r>
              <a:rPr lang="en-US" altLang="en-US" sz="3200"/>
              <a:t> (NASV) “receive the promise of the eternal inheritance” </a:t>
            </a:r>
          </a:p>
        </p:txBody>
      </p:sp>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312738" y="336550"/>
            <a:ext cx="11401425" cy="708025"/>
          </a:xfrm>
          <a:prstGeom prst="rect">
            <a:avLst/>
          </a:prstGeom>
          <a:noFill/>
        </p:spPr>
        <p:txBody>
          <a:bodyPr>
            <a:spAutoFit/>
          </a:bodyPr>
          <a:lstStyle/>
          <a:p>
            <a:pPr eaLnBrk="1" fontAlgn="auto" hangingPunct="1">
              <a:spcBef>
                <a:spcPts val="0"/>
              </a:spcBef>
              <a:spcAft>
                <a:spcPts val="0"/>
              </a:spcAft>
              <a:defRPr/>
            </a:pPr>
            <a:r>
              <a:rPr lang="en-US" sz="4000" dirty="0">
                <a:effectLst>
                  <a:outerShdw blurRad="38100" dist="38100" dir="2700000" algn="tl">
                    <a:srgbClr val="000000">
                      <a:alpha val="43137"/>
                    </a:srgbClr>
                  </a:outerShdw>
                </a:effectLst>
                <a:latin typeface="+mn-lt"/>
              </a:rPr>
              <a:t>“ETERNAL INHERITANCE” – WORK OF HEAVENLY SEED</a:t>
            </a:r>
          </a:p>
        </p:txBody>
      </p:sp>
      <p:sp>
        <p:nvSpPr>
          <p:cNvPr id="41987" name="TextBox 2"/>
          <p:cNvSpPr txBox="1">
            <a:spLocks noChangeArrowheads="1"/>
          </p:cNvSpPr>
          <p:nvPr/>
        </p:nvSpPr>
        <p:spPr bwMode="auto">
          <a:xfrm>
            <a:off x="550863" y="1300163"/>
            <a:ext cx="10974387"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u="sng"/>
              <a:t>Hebrews 9:14</a:t>
            </a:r>
            <a:r>
              <a:rPr lang="en-US" altLang="en-US" sz="3200" b="1"/>
              <a:t> </a:t>
            </a:r>
            <a:r>
              <a:rPr lang="en-US" altLang="en-US" sz="3200"/>
              <a:t>(NASV) “how much more will the blood of Christ, who through the eternal Spirit offered Himself without blemish to God, cleanse your conscience from dead works to </a:t>
            </a:r>
            <a:r>
              <a:rPr lang="en-US" altLang="en-US" sz="3200" b="1">
                <a:solidFill>
                  <a:srgbClr val="0000FF"/>
                </a:solidFill>
              </a:rPr>
              <a:t>SERVE</a:t>
            </a:r>
            <a:r>
              <a:rPr lang="en-US" altLang="en-US" sz="3200"/>
              <a:t> (Strong’s 3000) the living God?”</a:t>
            </a:r>
          </a:p>
        </p:txBody>
      </p:sp>
      <p:sp>
        <p:nvSpPr>
          <p:cNvPr id="41988" name="TextBox 3"/>
          <p:cNvSpPr txBox="1">
            <a:spLocks noChangeArrowheads="1"/>
          </p:cNvSpPr>
          <p:nvPr/>
        </p:nvSpPr>
        <p:spPr bwMode="auto">
          <a:xfrm>
            <a:off x="550863" y="3495675"/>
            <a:ext cx="1097438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a:t>Strong’s 3000 and refers to the service of the priests in the tabernacle (Heb 8:5; 9:9; 12:28; 13:10). </a:t>
            </a:r>
          </a:p>
        </p:txBody>
      </p:sp>
      <p:sp>
        <p:nvSpPr>
          <p:cNvPr id="41989" name="TextBox 5"/>
          <p:cNvSpPr txBox="1">
            <a:spLocks noChangeArrowheads="1"/>
          </p:cNvSpPr>
          <p:nvPr/>
        </p:nvSpPr>
        <p:spPr bwMode="auto">
          <a:xfrm>
            <a:off x="550863" y="4787900"/>
            <a:ext cx="1097438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u="sng"/>
              <a:t>Hebrews 9:15</a:t>
            </a:r>
            <a:r>
              <a:rPr lang="en-US" altLang="en-US" sz="3200"/>
              <a:t> (NASV) “receive the promise of the eternal inheritance” </a:t>
            </a:r>
          </a:p>
        </p:txBody>
      </p:sp>
    </p:spTree>
    <p:extLst>
      <p:ext uri="{BB962C8B-B14F-4D97-AF65-F5344CB8AC3E}">
        <p14:creationId xmlns:p14="http://schemas.microsoft.com/office/powerpoint/2010/main" val="3974430546"/>
      </p:ext>
    </p:extLst>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985963" y="368300"/>
            <a:ext cx="7462837" cy="708025"/>
          </a:xfrm>
          <a:prstGeom prst="rect">
            <a:avLst/>
          </a:prstGeom>
          <a:noFill/>
        </p:spPr>
        <p:txBody>
          <a:bodyPr>
            <a:spAutoFit/>
          </a:bodyPr>
          <a:lstStyle/>
          <a:p>
            <a:pPr eaLnBrk="1" fontAlgn="auto" hangingPunct="1">
              <a:spcBef>
                <a:spcPts val="0"/>
              </a:spcBef>
              <a:spcAft>
                <a:spcPts val="0"/>
              </a:spcAft>
              <a:defRPr/>
            </a:pPr>
            <a:r>
              <a:rPr lang="en-US" sz="4000" dirty="0">
                <a:effectLst>
                  <a:outerShdw blurRad="38100" dist="38100" dir="2700000" algn="tl">
                    <a:srgbClr val="000000">
                      <a:alpha val="43137"/>
                    </a:srgbClr>
                  </a:outerShdw>
                </a:effectLst>
                <a:latin typeface="+mn-lt"/>
              </a:rPr>
              <a:t>HOW IS THE CHURCH SANCTIFIED?</a:t>
            </a:r>
          </a:p>
        </p:txBody>
      </p:sp>
      <p:sp>
        <p:nvSpPr>
          <p:cNvPr id="44035" name="TextBox 2"/>
          <p:cNvSpPr txBox="1">
            <a:spLocks noChangeArrowheads="1"/>
          </p:cNvSpPr>
          <p:nvPr/>
        </p:nvSpPr>
        <p:spPr bwMode="auto">
          <a:xfrm>
            <a:off x="773113" y="1300163"/>
            <a:ext cx="84375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u="sng"/>
              <a:t>Heb 10:1-4</a:t>
            </a:r>
            <a:r>
              <a:rPr lang="en-US" altLang="en-US" sz="3200"/>
              <a:t>  --  The law could not perfect sinners </a:t>
            </a:r>
          </a:p>
        </p:txBody>
      </p:sp>
      <p:sp>
        <p:nvSpPr>
          <p:cNvPr id="5" name="TextBox 4"/>
          <p:cNvSpPr txBox="1">
            <a:spLocks noChangeArrowheads="1"/>
          </p:cNvSpPr>
          <p:nvPr/>
        </p:nvSpPr>
        <p:spPr bwMode="auto">
          <a:xfrm>
            <a:off x="773113" y="2108200"/>
            <a:ext cx="1046321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u="sng"/>
              <a:t>Heb 10:8-9</a:t>
            </a:r>
            <a:r>
              <a:rPr lang="en-US" altLang="en-US" sz="3200"/>
              <a:t>:  “8 After saying above, “SACRIFICES AND OFFERINGS AND WHOLE BURNT OFFERINGS AND sacrifices FOR SIN YOU HAVE NOT DESIRED, NOR HAVE YOU TAKEN PLEASURE in them” (which are offered according to the Law),  9 then He said, “BEHOLD, I HAVE COME TO DO YOUR WILL.” He takes away the first in order to establish the second.” </a:t>
            </a: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985963" y="368300"/>
            <a:ext cx="7462837" cy="708025"/>
          </a:xfrm>
          <a:prstGeom prst="rect">
            <a:avLst/>
          </a:prstGeom>
          <a:noFill/>
        </p:spPr>
        <p:txBody>
          <a:bodyPr>
            <a:spAutoFit/>
          </a:bodyPr>
          <a:lstStyle/>
          <a:p>
            <a:pPr eaLnBrk="1" fontAlgn="auto" hangingPunct="1">
              <a:spcBef>
                <a:spcPts val="0"/>
              </a:spcBef>
              <a:spcAft>
                <a:spcPts val="0"/>
              </a:spcAft>
              <a:defRPr/>
            </a:pPr>
            <a:r>
              <a:rPr lang="en-US" sz="4000" dirty="0">
                <a:effectLst>
                  <a:outerShdw blurRad="38100" dist="38100" dir="2700000" algn="tl">
                    <a:srgbClr val="000000">
                      <a:alpha val="43137"/>
                    </a:srgbClr>
                  </a:outerShdw>
                </a:effectLst>
                <a:latin typeface="+mn-lt"/>
              </a:rPr>
              <a:t>HOW IS THE CHURCH SANCTIFIED?</a:t>
            </a:r>
          </a:p>
        </p:txBody>
      </p:sp>
      <p:sp>
        <p:nvSpPr>
          <p:cNvPr id="46083" name="TextBox 2"/>
          <p:cNvSpPr txBox="1">
            <a:spLocks noChangeArrowheads="1"/>
          </p:cNvSpPr>
          <p:nvPr/>
        </p:nvSpPr>
        <p:spPr bwMode="auto">
          <a:xfrm>
            <a:off x="773113" y="1300163"/>
            <a:ext cx="84375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u="sng"/>
              <a:t>Heb 10:1-4</a:t>
            </a:r>
            <a:r>
              <a:rPr lang="en-US" altLang="en-US" sz="3200"/>
              <a:t>  --  The law could not perfect sinners </a:t>
            </a:r>
          </a:p>
        </p:txBody>
      </p:sp>
      <p:sp>
        <p:nvSpPr>
          <p:cNvPr id="46084" name="TextBox 4"/>
          <p:cNvSpPr txBox="1">
            <a:spLocks noChangeArrowheads="1"/>
          </p:cNvSpPr>
          <p:nvPr/>
        </p:nvSpPr>
        <p:spPr bwMode="auto">
          <a:xfrm>
            <a:off x="773113" y="2108200"/>
            <a:ext cx="1046321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u="sng"/>
              <a:t>Heb 10:8-9</a:t>
            </a:r>
            <a:r>
              <a:rPr lang="en-US" altLang="en-US" sz="3200"/>
              <a:t>:  “8 After saying above, “SACRIFICES AND OFFERINGS AND WHOLE BURNT OFFERINGS AND sacrifices FOR SIN YOU HAVE NOT DESIRED, NOR HAVE YOU TAKEN PLEASURE in them” (which are offered according to the Law),  9 then He said, “BEHOLD, </a:t>
            </a:r>
            <a:r>
              <a:rPr lang="en-US" altLang="en-US" sz="3200" b="1">
                <a:solidFill>
                  <a:srgbClr val="0000FF"/>
                </a:solidFill>
              </a:rPr>
              <a:t>I HAVE COME TO DO YOUR WILL</a:t>
            </a:r>
            <a:r>
              <a:rPr lang="en-US" altLang="en-US" sz="3200"/>
              <a:t>.” He takes away the </a:t>
            </a:r>
            <a:r>
              <a:rPr lang="en-US" altLang="en-US" sz="3200" b="1">
                <a:solidFill>
                  <a:srgbClr val="0000FF"/>
                </a:solidFill>
              </a:rPr>
              <a:t>first</a:t>
            </a:r>
            <a:r>
              <a:rPr lang="en-US" altLang="en-US" sz="3200"/>
              <a:t> in order to establish the </a:t>
            </a:r>
            <a:r>
              <a:rPr lang="en-US" altLang="en-US" sz="3200" b="1">
                <a:solidFill>
                  <a:srgbClr val="0000FF"/>
                </a:solidFill>
              </a:rPr>
              <a:t>second</a:t>
            </a:r>
            <a:r>
              <a:rPr lang="en-US" altLang="en-US" sz="3200"/>
              <a:t>.” </a:t>
            </a:r>
          </a:p>
        </p:txBody>
      </p:sp>
      <p:sp>
        <p:nvSpPr>
          <p:cNvPr id="6" name="TextBox 5"/>
          <p:cNvSpPr txBox="1">
            <a:spLocks noChangeArrowheads="1"/>
          </p:cNvSpPr>
          <p:nvPr/>
        </p:nvSpPr>
        <p:spPr bwMode="auto">
          <a:xfrm>
            <a:off x="773113" y="5226050"/>
            <a:ext cx="989488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u="sng"/>
              <a:t>Heb 10:10</a:t>
            </a:r>
            <a:r>
              <a:rPr lang="en-US" altLang="en-US" sz="3200"/>
              <a:t>:  “</a:t>
            </a:r>
            <a:r>
              <a:rPr lang="en-US" altLang="en-US" sz="3200" b="1">
                <a:solidFill>
                  <a:srgbClr val="0000FF"/>
                </a:solidFill>
              </a:rPr>
              <a:t>By this will </a:t>
            </a:r>
            <a:r>
              <a:rPr lang="en-US" altLang="en-US" sz="3200"/>
              <a:t>we have been sanctified through the offering of the body of Jesus Christ once for all.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pic>
        <p:nvPicPr>
          <p:cNvPr id="48130" name="Picture 7" descr="http://intimacywithjesus.files.wordpress.com/2014/08/jesus-and-discipl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4475" y="2249488"/>
            <a:ext cx="6850063"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985963" y="368300"/>
            <a:ext cx="7462837" cy="708025"/>
          </a:xfrm>
          <a:prstGeom prst="rect">
            <a:avLst/>
          </a:prstGeom>
          <a:noFill/>
        </p:spPr>
        <p:txBody>
          <a:bodyPr>
            <a:spAutoFit/>
          </a:bodyPr>
          <a:lstStyle/>
          <a:p>
            <a:pPr eaLnBrk="1" fontAlgn="auto" hangingPunct="1">
              <a:spcBef>
                <a:spcPts val="0"/>
              </a:spcBef>
              <a:spcAft>
                <a:spcPts val="0"/>
              </a:spcAft>
              <a:defRPr/>
            </a:pPr>
            <a:r>
              <a:rPr lang="en-US" sz="4000" dirty="0">
                <a:effectLst>
                  <a:outerShdw blurRad="38100" dist="38100" dir="2700000" algn="tl">
                    <a:srgbClr val="000000">
                      <a:alpha val="43137"/>
                    </a:srgbClr>
                  </a:outerShdw>
                </a:effectLst>
                <a:latin typeface="+mn-lt"/>
              </a:rPr>
              <a:t>HOW IS THE CHURCH SANCTIFIED?</a:t>
            </a:r>
          </a:p>
        </p:txBody>
      </p:sp>
      <p:sp>
        <p:nvSpPr>
          <p:cNvPr id="59395" name="TextBox 2"/>
          <p:cNvSpPr txBox="1">
            <a:spLocks noChangeArrowheads="1"/>
          </p:cNvSpPr>
          <p:nvPr/>
        </p:nvSpPr>
        <p:spPr bwMode="auto">
          <a:xfrm>
            <a:off x="773113" y="1300163"/>
            <a:ext cx="1066958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3200" b="1" u="sng" dirty="0" err="1" smtClean="0"/>
              <a:t>Heb</a:t>
            </a:r>
            <a:r>
              <a:rPr lang="en-US" altLang="en-US" sz="3200" b="1" u="sng" dirty="0" smtClean="0"/>
              <a:t> 2:11</a:t>
            </a:r>
            <a:r>
              <a:rPr lang="en-US" altLang="en-US" sz="3200" dirty="0" smtClean="0"/>
              <a:t>: (NASV) “For both He who sanctifies and those who are sanctified </a:t>
            </a:r>
            <a:r>
              <a:rPr lang="en-US" altLang="en-US" sz="3200" b="1" dirty="0" smtClean="0">
                <a:solidFill>
                  <a:srgbClr val="0000FF"/>
                </a:solidFill>
                <a:effectLst>
                  <a:outerShdw blurRad="38100" dist="38100" dir="2700000" algn="tl">
                    <a:srgbClr val="000000">
                      <a:alpha val="43137"/>
                    </a:srgbClr>
                  </a:outerShdw>
                </a:effectLst>
              </a:rPr>
              <a:t>are all from one </a:t>
            </a:r>
            <a:r>
              <a:rPr lang="en-US" altLang="en-US" sz="3200" b="1" i="1" dirty="0" smtClean="0">
                <a:solidFill>
                  <a:srgbClr val="0000FF"/>
                </a:solidFill>
                <a:effectLst>
                  <a:outerShdw blurRad="38100" dist="38100" dir="2700000" algn="tl">
                    <a:srgbClr val="000000">
                      <a:alpha val="43137"/>
                    </a:srgbClr>
                  </a:outerShdw>
                </a:effectLst>
              </a:rPr>
              <a:t>Father</a:t>
            </a:r>
            <a:r>
              <a:rPr lang="en-US" altLang="en-US" sz="3200" dirty="0" smtClean="0"/>
              <a:t>; for which reason He is not ashamed to call them brethren…”</a:t>
            </a:r>
          </a:p>
        </p:txBody>
      </p:sp>
      <p:pic>
        <p:nvPicPr>
          <p:cNvPr id="48133" name="Picture 9" descr="http://stanwiedeman.files.wordpress.com/2012/06/courage-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27338"/>
            <a:ext cx="5324475" cy="403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985963" y="368300"/>
            <a:ext cx="7462837" cy="708025"/>
          </a:xfrm>
          <a:prstGeom prst="rect">
            <a:avLst/>
          </a:prstGeom>
          <a:noFill/>
        </p:spPr>
        <p:txBody>
          <a:bodyPr>
            <a:spAutoFit/>
          </a:bodyPr>
          <a:lstStyle/>
          <a:p>
            <a:pPr eaLnBrk="1" fontAlgn="auto" hangingPunct="1">
              <a:spcBef>
                <a:spcPts val="0"/>
              </a:spcBef>
              <a:spcAft>
                <a:spcPts val="0"/>
              </a:spcAft>
              <a:defRPr/>
            </a:pPr>
            <a:r>
              <a:rPr lang="en-US" sz="4000" dirty="0">
                <a:effectLst>
                  <a:outerShdw blurRad="38100" dist="38100" dir="2700000" algn="tl">
                    <a:srgbClr val="000000">
                      <a:alpha val="43137"/>
                    </a:srgbClr>
                  </a:outerShdw>
                </a:effectLst>
                <a:latin typeface="+mn-lt"/>
              </a:rPr>
              <a:t>HOW IS THE CHURCH SANCTIFIED?</a:t>
            </a:r>
          </a:p>
        </p:txBody>
      </p:sp>
      <p:sp>
        <p:nvSpPr>
          <p:cNvPr id="3" name="TextBox 2"/>
          <p:cNvSpPr txBox="1"/>
          <p:nvPr/>
        </p:nvSpPr>
        <p:spPr>
          <a:xfrm>
            <a:off x="772925" y="1300430"/>
            <a:ext cx="10669431" cy="1569660"/>
          </a:xfrm>
          <a:prstGeom prst="rect">
            <a:avLst/>
          </a:prstGeom>
          <a:noFill/>
        </p:spPr>
        <p:txBody>
          <a:bodyPr>
            <a:spAutoFit/>
          </a:bodyPr>
          <a:lstStyle/>
          <a:p>
            <a:pPr eaLnBrk="1" fontAlgn="auto" hangingPunct="1">
              <a:spcBef>
                <a:spcPts val="0"/>
              </a:spcBef>
              <a:spcAft>
                <a:spcPts val="0"/>
              </a:spcAft>
              <a:defRPr/>
            </a:pPr>
            <a:r>
              <a:rPr lang="en-US" sz="3200" b="1" u="sng" dirty="0" err="1">
                <a:latin typeface="+mn-lt"/>
              </a:rPr>
              <a:t>Heb</a:t>
            </a:r>
            <a:r>
              <a:rPr lang="en-US" sz="3200" b="1" u="sng" dirty="0">
                <a:latin typeface="+mn-lt"/>
              </a:rPr>
              <a:t> 2:11</a:t>
            </a:r>
            <a:r>
              <a:rPr lang="en-US" sz="3200" dirty="0">
                <a:latin typeface="+mn-lt"/>
              </a:rPr>
              <a:t>: (NASV) “For both He who sanctifies and those who are sanctified are </a:t>
            </a:r>
            <a:r>
              <a:rPr lang="en-US" sz="3200" b="1" dirty="0">
                <a:solidFill>
                  <a:srgbClr val="0000FF"/>
                </a:solidFill>
                <a:latin typeface="+mn-lt"/>
              </a:rPr>
              <a:t>all from one </a:t>
            </a:r>
            <a:r>
              <a:rPr lang="en-US" sz="3200" b="1" i="1" strike="sngStrike" dirty="0">
                <a:solidFill>
                  <a:srgbClr val="0000FF"/>
                </a:solidFill>
                <a:latin typeface="+mn-lt"/>
              </a:rPr>
              <a:t>Father</a:t>
            </a:r>
            <a:r>
              <a:rPr lang="en-US" sz="3200" dirty="0">
                <a:latin typeface="+mn-lt"/>
              </a:rPr>
              <a:t>; for which reason He is not ashamed to call them brethren…”</a:t>
            </a:r>
          </a:p>
        </p:txBody>
      </p:sp>
      <p:sp>
        <p:nvSpPr>
          <p:cNvPr id="5" name="TextBox 4"/>
          <p:cNvSpPr txBox="1">
            <a:spLocks noChangeArrowheads="1"/>
          </p:cNvSpPr>
          <p:nvPr/>
        </p:nvSpPr>
        <p:spPr bwMode="auto">
          <a:xfrm>
            <a:off x="773113" y="3146425"/>
            <a:ext cx="104632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u="sng" dirty="0" err="1"/>
              <a:t>Heb</a:t>
            </a:r>
            <a:r>
              <a:rPr lang="en-US" altLang="en-US" sz="3200" b="1" u="sng" dirty="0"/>
              <a:t> 2:11</a:t>
            </a:r>
            <a:r>
              <a:rPr lang="en-US" altLang="en-US" sz="3200" dirty="0"/>
              <a:t>:  “</a:t>
            </a:r>
            <a:r>
              <a:rPr lang="en-US" altLang="en-US" sz="3200" b="1" dirty="0">
                <a:solidFill>
                  <a:srgbClr val="0000FF"/>
                </a:solidFill>
              </a:rPr>
              <a:t>are all of one</a:t>
            </a:r>
            <a:r>
              <a:rPr lang="en-US" altLang="en-US" sz="3200" dirty="0"/>
              <a:t>.” </a:t>
            </a:r>
          </a:p>
        </p:txBody>
      </p:sp>
      <p:sp>
        <p:nvSpPr>
          <p:cNvPr id="6" name="TextBox 5"/>
          <p:cNvSpPr txBox="1">
            <a:spLocks noChangeArrowheads="1"/>
          </p:cNvSpPr>
          <p:nvPr/>
        </p:nvSpPr>
        <p:spPr bwMode="auto">
          <a:xfrm>
            <a:off x="773113" y="4008438"/>
            <a:ext cx="10463212"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u="sng"/>
              <a:t>Heb 10:9</a:t>
            </a:r>
            <a:r>
              <a:rPr lang="en-US" altLang="en-US" sz="3200"/>
              <a:t>:  “then He said, “BEHOLD, I HAVE COME TO DO YOUR WILL…”</a:t>
            </a:r>
          </a:p>
        </p:txBody>
      </p:sp>
      <p:sp>
        <p:nvSpPr>
          <p:cNvPr id="7" name="TextBox 6"/>
          <p:cNvSpPr txBox="1">
            <a:spLocks noChangeArrowheads="1"/>
          </p:cNvSpPr>
          <p:nvPr/>
        </p:nvSpPr>
        <p:spPr bwMode="auto">
          <a:xfrm>
            <a:off x="773113" y="5167313"/>
            <a:ext cx="109569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u="sng"/>
              <a:t>Rom 12:1</a:t>
            </a:r>
            <a:r>
              <a:rPr lang="en-US" altLang="en-US" sz="3200" b="1"/>
              <a:t> </a:t>
            </a:r>
            <a:r>
              <a:rPr lang="en-US" altLang="en-US" sz="3200"/>
              <a:t>(NASV) “present your bodies a living and holy sacrifice”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985963" y="368300"/>
            <a:ext cx="7462837" cy="708025"/>
          </a:xfrm>
          <a:prstGeom prst="rect">
            <a:avLst/>
          </a:prstGeom>
          <a:noFill/>
        </p:spPr>
        <p:txBody>
          <a:bodyPr>
            <a:spAutoFit/>
          </a:bodyPr>
          <a:lstStyle/>
          <a:p>
            <a:pPr eaLnBrk="1" fontAlgn="auto" hangingPunct="1">
              <a:spcBef>
                <a:spcPts val="0"/>
              </a:spcBef>
              <a:spcAft>
                <a:spcPts val="0"/>
              </a:spcAft>
              <a:defRPr/>
            </a:pPr>
            <a:r>
              <a:rPr lang="en-US" sz="4000" dirty="0">
                <a:effectLst>
                  <a:outerShdw blurRad="38100" dist="38100" dir="2700000" algn="tl">
                    <a:srgbClr val="000000">
                      <a:alpha val="43137"/>
                    </a:srgbClr>
                  </a:outerShdw>
                </a:effectLst>
                <a:latin typeface="+mn-lt"/>
              </a:rPr>
              <a:t>HOW IS THE CHURCH SANCTIFIED?</a:t>
            </a:r>
          </a:p>
        </p:txBody>
      </p:sp>
      <p:sp>
        <p:nvSpPr>
          <p:cNvPr id="3" name="TextBox 2"/>
          <p:cNvSpPr txBox="1"/>
          <p:nvPr/>
        </p:nvSpPr>
        <p:spPr>
          <a:xfrm>
            <a:off x="772925" y="1300430"/>
            <a:ext cx="10669431" cy="1569660"/>
          </a:xfrm>
          <a:prstGeom prst="rect">
            <a:avLst/>
          </a:prstGeom>
          <a:noFill/>
        </p:spPr>
        <p:txBody>
          <a:bodyPr>
            <a:spAutoFit/>
          </a:bodyPr>
          <a:lstStyle/>
          <a:p>
            <a:pPr eaLnBrk="1" fontAlgn="auto" hangingPunct="1">
              <a:spcBef>
                <a:spcPts val="0"/>
              </a:spcBef>
              <a:spcAft>
                <a:spcPts val="0"/>
              </a:spcAft>
              <a:defRPr/>
            </a:pPr>
            <a:r>
              <a:rPr lang="en-US" sz="3200" b="1" u="sng" dirty="0" err="1">
                <a:latin typeface="+mn-lt"/>
              </a:rPr>
              <a:t>Heb</a:t>
            </a:r>
            <a:r>
              <a:rPr lang="en-US" sz="3200" b="1" u="sng" dirty="0">
                <a:latin typeface="+mn-lt"/>
              </a:rPr>
              <a:t> 2:11</a:t>
            </a:r>
            <a:r>
              <a:rPr lang="en-US" sz="3200" dirty="0">
                <a:latin typeface="+mn-lt"/>
              </a:rPr>
              <a:t>: (NASV) “For both He who sanctifies and </a:t>
            </a:r>
            <a:r>
              <a:rPr lang="en-US" sz="3200" b="1" dirty="0">
                <a:solidFill>
                  <a:srgbClr val="0000FF"/>
                </a:solidFill>
                <a:effectLst>
                  <a:outerShdw blurRad="38100" dist="38100" dir="2700000" algn="tl">
                    <a:srgbClr val="000000">
                      <a:alpha val="43137"/>
                    </a:srgbClr>
                  </a:outerShdw>
                </a:effectLst>
                <a:latin typeface="+mn-lt"/>
              </a:rPr>
              <a:t>those who are sanctified</a:t>
            </a:r>
            <a:r>
              <a:rPr lang="en-US" sz="3200" dirty="0">
                <a:solidFill>
                  <a:srgbClr val="0000FF"/>
                </a:solidFill>
                <a:effectLst>
                  <a:outerShdw blurRad="38100" dist="38100" dir="2700000" algn="tl">
                    <a:srgbClr val="000000">
                      <a:alpha val="43137"/>
                    </a:srgbClr>
                  </a:outerShdw>
                </a:effectLst>
                <a:latin typeface="+mn-lt"/>
              </a:rPr>
              <a:t> </a:t>
            </a:r>
            <a:r>
              <a:rPr lang="en-US" sz="3200" dirty="0">
                <a:latin typeface="+mn-lt"/>
              </a:rPr>
              <a:t>are all from one </a:t>
            </a:r>
            <a:r>
              <a:rPr lang="en-US" sz="3200" i="1" strike="sngStrike" dirty="0">
                <a:latin typeface="+mn-lt"/>
              </a:rPr>
              <a:t>Father</a:t>
            </a:r>
            <a:r>
              <a:rPr lang="en-US" sz="3200" dirty="0">
                <a:latin typeface="+mn-lt"/>
              </a:rPr>
              <a:t>; for which reason He is not ashamed to call them brethren…”</a:t>
            </a:r>
          </a:p>
        </p:txBody>
      </p:sp>
      <p:sp>
        <p:nvSpPr>
          <p:cNvPr id="52228" name="TextBox 4"/>
          <p:cNvSpPr txBox="1">
            <a:spLocks noChangeArrowheads="1"/>
          </p:cNvSpPr>
          <p:nvPr/>
        </p:nvSpPr>
        <p:spPr bwMode="auto">
          <a:xfrm>
            <a:off x="773113" y="3146425"/>
            <a:ext cx="104632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u="sng"/>
              <a:t>Heb 2:11</a:t>
            </a:r>
            <a:r>
              <a:rPr lang="en-US" altLang="en-US" sz="3200"/>
              <a:t>:  “are all of one.” </a:t>
            </a:r>
          </a:p>
        </p:txBody>
      </p:sp>
      <p:sp>
        <p:nvSpPr>
          <p:cNvPr id="52229" name="TextBox 5"/>
          <p:cNvSpPr txBox="1">
            <a:spLocks noChangeArrowheads="1"/>
          </p:cNvSpPr>
          <p:nvPr/>
        </p:nvSpPr>
        <p:spPr bwMode="auto">
          <a:xfrm>
            <a:off x="773113" y="4008438"/>
            <a:ext cx="10463212"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u="sng"/>
              <a:t>Heb 10:9</a:t>
            </a:r>
            <a:r>
              <a:rPr lang="en-US" altLang="en-US" sz="3200"/>
              <a:t>:  “then He said, “BEHOLD, I HAVE COME TO DO YOUR WILL…”</a:t>
            </a:r>
          </a:p>
        </p:txBody>
      </p:sp>
      <p:sp>
        <p:nvSpPr>
          <p:cNvPr id="7" name="TextBox 6"/>
          <p:cNvSpPr txBox="1">
            <a:spLocks noChangeArrowheads="1"/>
          </p:cNvSpPr>
          <p:nvPr/>
        </p:nvSpPr>
        <p:spPr bwMode="auto">
          <a:xfrm>
            <a:off x="773113" y="5167313"/>
            <a:ext cx="109569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en-US" altLang="en-US" sz="3200" b="1" u="sng" dirty="0" smtClean="0"/>
              <a:t>Rom 12:1</a:t>
            </a:r>
            <a:r>
              <a:rPr lang="en-US" altLang="en-US" sz="3200" b="1" dirty="0" smtClean="0"/>
              <a:t> </a:t>
            </a:r>
            <a:r>
              <a:rPr lang="en-US" altLang="en-US" sz="3200" dirty="0" smtClean="0"/>
              <a:t>(NASV) “present your </a:t>
            </a:r>
            <a:r>
              <a:rPr lang="en-US" altLang="en-US" sz="3200" b="1" dirty="0" smtClean="0">
                <a:solidFill>
                  <a:srgbClr val="0000FF"/>
                </a:solidFill>
                <a:effectLst>
                  <a:outerShdw blurRad="38100" dist="38100" dir="2700000" algn="tl">
                    <a:srgbClr val="000000">
                      <a:alpha val="43137"/>
                    </a:srgbClr>
                  </a:outerShdw>
                </a:effectLst>
              </a:rPr>
              <a:t>bodies</a:t>
            </a:r>
            <a:r>
              <a:rPr lang="en-US" altLang="en-US" sz="3200" dirty="0" smtClean="0"/>
              <a:t> a living and holy sacrifice”</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81200" y="304800"/>
            <a:ext cx="8229600" cy="3581400"/>
          </a:xfrm>
        </p:spPr>
        <p:txBody>
          <a:bodyPr>
            <a:normAutofit fontScale="40000" lnSpcReduction="20000"/>
          </a:bodyPr>
          <a:lstStyle/>
          <a:p>
            <a:pPr algn="ctr"/>
            <a:r>
              <a:rPr lang="en-US" sz="10000" b="1" dirty="0">
                <a:effectLst>
                  <a:outerShdw blurRad="38100" dist="38100" dir="2700000" algn="tl">
                    <a:srgbClr val="000000">
                      <a:alpha val="43137"/>
                    </a:srgbClr>
                  </a:outerShdw>
                </a:effectLst>
              </a:rPr>
              <a:t>CHORUS</a:t>
            </a:r>
          </a:p>
          <a:p>
            <a:r>
              <a:rPr lang="en-US" sz="10000" b="1" dirty="0">
                <a:effectLst>
                  <a:outerShdw blurRad="38100" dist="38100" dir="2700000" algn="tl">
                    <a:srgbClr val="000000">
                      <a:alpha val="43137"/>
                    </a:srgbClr>
                  </a:outerShdw>
                </a:effectLst>
              </a:rPr>
              <a:t>Once for all! O yes! we believe it;</a:t>
            </a:r>
          </a:p>
          <a:p>
            <a:r>
              <a:rPr lang="en-US" sz="10000" b="1" dirty="0">
                <a:effectLst>
                  <a:outerShdw blurRad="38100" dist="38100" dir="2700000" algn="tl">
                    <a:srgbClr val="000000">
                      <a:alpha val="43137"/>
                    </a:srgbClr>
                  </a:outerShdw>
                </a:effectLst>
              </a:rPr>
              <a:t>Once for all! by faith we receive it;</a:t>
            </a:r>
          </a:p>
          <a:p>
            <a:r>
              <a:rPr lang="en-US" sz="10000" b="1" dirty="0">
                <a:effectLst>
                  <a:outerShdw blurRad="38100" dist="38100" dir="2700000" algn="tl">
                    <a:srgbClr val="000000">
                      <a:alpha val="43137"/>
                    </a:srgbClr>
                  </a:outerShdw>
                </a:effectLst>
              </a:rPr>
              <a:t>Lo, at his cross all burdens will fall,</a:t>
            </a:r>
          </a:p>
          <a:p>
            <a:r>
              <a:rPr lang="en-US" sz="10000" b="1" dirty="0">
                <a:effectLst>
                  <a:outerShdw blurRad="38100" dist="38100" dir="2700000" algn="tl">
                    <a:srgbClr val="000000">
                      <a:alpha val="43137"/>
                    </a:srgbClr>
                  </a:outerShdw>
                </a:effectLst>
              </a:rPr>
              <a:t>Christ hath </a:t>
            </a:r>
            <a:r>
              <a:rPr lang="en-US" sz="10000" b="1" dirty="0" err="1">
                <a:effectLst>
                  <a:outerShdw blurRad="38100" dist="38100" dir="2700000" algn="tl">
                    <a:srgbClr val="000000">
                      <a:alpha val="43137"/>
                    </a:srgbClr>
                  </a:outerShdw>
                </a:effectLst>
              </a:rPr>
              <a:t>redeem'd</a:t>
            </a:r>
            <a:r>
              <a:rPr lang="en-US" sz="10000" b="1" dirty="0">
                <a:effectLst>
                  <a:outerShdw blurRad="38100" dist="38100" dir="2700000" algn="tl">
                    <a:srgbClr val="000000">
                      <a:alpha val="43137"/>
                    </a:srgbClr>
                  </a:outerShdw>
                </a:effectLst>
              </a:rPr>
              <a:t> us once for all.</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4886" y="3352800"/>
            <a:ext cx="3001028" cy="35052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5914" y="3352801"/>
            <a:ext cx="3835330" cy="35052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400" y="3348980"/>
            <a:ext cx="2514600" cy="3498134"/>
          </a:xfrm>
          <a:prstGeom prst="rect">
            <a:avLst/>
          </a:prstGeom>
        </p:spPr>
      </p:pic>
    </p:spTree>
    <p:extLst>
      <p:ext uri="{BB962C8B-B14F-4D97-AF65-F5344CB8AC3E}">
        <p14:creationId xmlns:p14="http://schemas.microsoft.com/office/powerpoint/2010/main" val="12307657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EEDD"/>
        </a:solidFill>
        <a:effectLst/>
      </p:bgPr>
    </p:bg>
    <p:spTree>
      <p:nvGrpSpPr>
        <p:cNvPr id="1" name=""/>
        <p:cNvGrpSpPr/>
        <p:nvPr/>
      </p:nvGrpSpPr>
      <p:grpSpPr>
        <a:xfrm>
          <a:off x="0" y="0"/>
          <a:ext cx="0" cy="0"/>
          <a:chOff x="0" y="0"/>
          <a:chExt cx="0" cy="0"/>
        </a:xfrm>
      </p:grpSpPr>
      <p:sp>
        <p:nvSpPr>
          <p:cNvPr id="2" name="TextBox 1"/>
          <p:cNvSpPr txBox="1"/>
          <p:nvPr/>
        </p:nvSpPr>
        <p:spPr>
          <a:xfrm>
            <a:off x="1985963" y="368300"/>
            <a:ext cx="7462837" cy="708025"/>
          </a:xfrm>
          <a:prstGeom prst="rect">
            <a:avLst/>
          </a:prstGeom>
          <a:noFill/>
        </p:spPr>
        <p:txBody>
          <a:bodyPr>
            <a:spAutoFit/>
          </a:bodyPr>
          <a:lstStyle/>
          <a:p>
            <a:pPr eaLnBrk="1" fontAlgn="auto" hangingPunct="1">
              <a:spcBef>
                <a:spcPts val="0"/>
              </a:spcBef>
              <a:spcAft>
                <a:spcPts val="0"/>
              </a:spcAft>
              <a:defRPr/>
            </a:pPr>
            <a:r>
              <a:rPr lang="en-US" sz="4000" dirty="0">
                <a:effectLst>
                  <a:outerShdw blurRad="38100" dist="38100" dir="2700000" algn="tl">
                    <a:srgbClr val="000000">
                      <a:alpha val="43137"/>
                    </a:srgbClr>
                  </a:outerShdw>
                </a:effectLst>
                <a:latin typeface="+mn-lt"/>
              </a:rPr>
              <a:t>HOW IS THE CHURCH SANCTIFIED?</a:t>
            </a:r>
          </a:p>
        </p:txBody>
      </p:sp>
      <p:sp>
        <p:nvSpPr>
          <p:cNvPr id="54275" name="TextBox 2"/>
          <p:cNvSpPr txBox="1">
            <a:spLocks noChangeArrowheads="1"/>
          </p:cNvSpPr>
          <p:nvPr/>
        </p:nvSpPr>
        <p:spPr bwMode="auto">
          <a:xfrm>
            <a:off x="754063" y="1298575"/>
            <a:ext cx="1066958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u="sng"/>
              <a:t>Heb 10:14  </a:t>
            </a:r>
            <a:r>
              <a:rPr lang="en-US" altLang="en-US" sz="3200"/>
              <a:t>(NASV) “For by one offering He has perfected for all time those who are sanctified”</a:t>
            </a:r>
          </a:p>
        </p:txBody>
      </p:sp>
      <p:pic>
        <p:nvPicPr>
          <p:cNvPr id="54276" name="Picture 5" descr="http://psicoanalitica.org/yahoo_site_admin/assets/images/StudyGroups.134102415_st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3263" y="2597150"/>
            <a:ext cx="6408737" cy="426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7" descr="http://brandonacox.com/wp-content/uploads/Small-Grou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38" y="2597150"/>
            <a:ext cx="6429376" cy="426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906463" y="228600"/>
            <a:ext cx="10494962" cy="1323975"/>
          </a:xfrm>
          <a:prstGeom prst="rect">
            <a:avLst/>
          </a:prstGeom>
          <a:noFill/>
        </p:spPr>
        <p:txBody>
          <a:bodyPr>
            <a:spAutoFit/>
          </a:bodyPr>
          <a:lstStyle/>
          <a:p>
            <a:pPr algn="ctr" eaLnBrk="1" fontAlgn="auto" hangingPunct="1">
              <a:spcBef>
                <a:spcPts val="0"/>
              </a:spcBef>
              <a:spcAft>
                <a:spcPts val="0"/>
              </a:spcAft>
              <a:defRPr/>
            </a:pPr>
            <a:r>
              <a:rPr lang="en-US" sz="4000" dirty="0">
                <a:effectLst>
                  <a:outerShdw blurRad="38100" dist="38100" dir="2700000" algn="tl">
                    <a:srgbClr val="000000">
                      <a:alpha val="43137"/>
                    </a:srgbClr>
                  </a:outerShdw>
                </a:effectLst>
                <a:latin typeface="+mn-lt"/>
              </a:rPr>
              <a:t>DOES HEBREWS 8 SHOW US WHEN THE NEW COVENANT IS MADE?</a:t>
            </a:r>
            <a:endParaRPr lang="en-US" sz="4000" dirty="0">
              <a:latin typeface="+mn-lt"/>
            </a:endParaRPr>
          </a:p>
        </p:txBody>
      </p:sp>
      <p:sp>
        <p:nvSpPr>
          <p:cNvPr id="5" name="TextBox 4"/>
          <p:cNvSpPr txBox="1"/>
          <p:nvPr/>
        </p:nvSpPr>
        <p:spPr>
          <a:xfrm>
            <a:off x="906162" y="1641390"/>
            <a:ext cx="10700952" cy="2062103"/>
          </a:xfrm>
          <a:prstGeom prst="rect">
            <a:avLst/>
          </a:prstGeom>
          <a:noFill/>
        </p:spPr>
        <p:txBody>
          <a:bodyPr>
            <a:spAutoFit/>
          </a:bodyPr>
          <a:lstStyle/>
          <a:p>
            <a:pPr eaLnBrk="1" fontAlgn="auto" hangingPunct="1">
              <a:spcBef>
                <a:spcPts val="0"/>
              </a:spcBef>
              <a:spcAft>
                <a:spcPts val="0"/>
              </a:spcAft>
              <a:defRPr/>
            </a:pPr>
            <a:r>
              <a:rPr lang="en-US" sz="3200" u="sng" dirty="0">
                <a:latin typeface="+mn-lt"/>
              </a:rPr>
              <a:t>Hebrews 8:1, 7-8 </a:t>
            </a:r>
            <a:r>
              <a:rPr lang="en-US" sz="3200" dirty="0">
                <a:latin typeface="+mn-lt"/>
              </a:rPr>
              <a:t>(NASV) “1 Now the main point in what has been said is this: we have such a high priest… 7… For if that first </a:t>
            </a:r>
            <a:r>
              <a:rPr lang="en-US" sz="3200" strike="sngStrike" dirty="0">
                <a:latin typeface="+mn-lt"/>
              </a:rPr>
              <a:t>covenant</a:t>
            </a:r>
            <a:r>
              <a:rPr lang="en-US" sz="3200" dirty="0">
                <a:latin typeface="+mn-lt"/>
              </a:rPr>
              <a:t> [priesthood] had been faultless… 8  For </a:t>
            </a:r>
            <a:r>
              <a:rPr lang="en-US" sz="3200" b="1" dirty="0">
                <a:solidFill>
                  <a:srgbClr val="0000FF"/>
                </a:solidFill>
                <a:latin typeface="+mn-lt"/>
              </a:rPr>
              <a:t>finding fault with them</a:t>
            </a:r>
            <a:r>
              <a:rPr lang="en-US" sz="3200" dirty="0">
                <a:latin typeface="+mn-lt"/>
              </a:rPr>
              <a:t>, he </a:t>
            </a:r>
            <a:r>
              <a:rPr lang="en-US" sz="3200" dirty="0" err="1">
                <a:latin typeface="+mn-lt"/>
              </a:rPr>
              <a:t>saith</a:t>
            </a:r>
            <a:r>
              <a:rPr lang="en-US" sz="3200" dirty="0">
                <a:latin typeface="+mn-lt"/>
              </a:rPr>
              <a:t>…”</a:t>
            </a:r>
          </a:p>
        </p:txBody>
      </p:sp>
      <p:sp>
        <p:nvSpPr>
          <p:cNvPr id="230404" name="TextBox 5"/>
          <p:cNvSpPr txBox="1">
            <a:spLocks noChangeArrowheads="1"/>
          </p:cNvSpPr>
          <p:nvPr/>
        </p:nvSpPr>
        <p:spPr bwMode="auto">
          <a:xfrm>
            <a:off x="906463" y="3870325"/>
            <a:ext cx="10701337"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u="sng"/>
              <a:t>Hebrews 7:11</a:t>
            </a:r>
            <a:r>
              <a:rPr lang="en-US" altLang="en-US" sz="3200"/>
              <a:t> (NASV) “11 ¶  Now if there was perfection through the Levitical priesthood… what further need was there that another priest should arise after the order of Melchizedek, and not be reckoned after the order of Aaron?”</a:t>
            </a:r>
          </a:p>
        </p:txBody>
      </p:sp>
      <p:sp>
        <p:nvSpPr>
          <p:cNvPr id="2" name="TextBox 1"/>
          <p:cNvSpPr txBox="1"/>
          <p:nvPr/>
        </p:nvSpPr>
        <p:spPr>
          <a:xfrm>
            <a:off x="906463" y="5932488"/>
            <a:ext cx="11079162" cy="522287"/>
          </a:xfrm>
          <a:prstGeom prst="rect">
            <a:avLst/>
          </a:prstGeom>
          <a:noFill/>
        </p:spPr>
        <p:txBody>
          <a:bodyPr>
            <a:spAutoFit/>
          </a:bodyPr>
          <a:lstStyle/>
          <a:p>
            <a:pPr eaLnBrk="1" fontAlgn="auto" hangingPunct="1">
              <a:spcBef>
                <a:spcPts val="0"/>
              </a:spcBef>
              <a:spcAft>
                <a:spcPts val="0"/>
              </a:spcAft>
              <a:defRPr/>
            </a:pPr>
            <a:r>
              <a:rPr lang="en-US" sz="2800" dirty="0">
                <a:solidFill>
                  <a:srgbClr val="0000FF"/>
                </a:solidFill>
                <a:effectLst>
                  <a:outerShdw blurRad="38100" dist="38100" dir="2700000" algn="tl">
                    <a:srgbClr val="000000">
                      <a:alpha val="43137"/>
                    </a:srgbClr>
                  </a:outerShdw>
                </a:effectLst>
                <a:latin typeface="+mn-lt"/>
              </a:rPr>
              <a:t>FAULT WITH LEVITICAL PRIESTHOOD, NOT WITH PERFECT LAW COVENANT</a:t>
            </a: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0404"/>
                                        </p:tgtEl>
                                        <p:attrNameLst>
                                          <p:attrName>style.visibility</p:attrName>
                                        </p:attrNameLst>
                                      </p:cBhvr>
                                      <p:to>
                                        <p:strVal val="visible"/>
                                      </p:to>
                                    </p:set>
                                    <p:animEffect transition="in" filter="fade">
                                      <p:cBhvr>
                                        <p:cTn id="7" dur="1000"/>
                                        <p:tgtEl>
                                          <p:spTgt spid="230404"/>
                                        </p:tgtEl>
                                      </p:cBhvr>
                                    </p:animEffect>
                                    <p:anim calcmode="lin" valueType="num">
                                      <p:cBhvr>
                                        <p:cTn id="8" dur="1000" fill="hold"/>
                                        <p:tgtEl>
                                          <p:spTgt spid="230404"/>
                                        </p:tgtEl>
                                        <p:attrNameLst>
                                          <p:attrName>ppt_x</p:attrName>
                                        </p:attrNameLst>
                                      </p:cBhvr>
                                      <p:tavLst>
                                        <p:tav tm="0">
                                          <p:val>
                                            <p:strVal val="#ppt_x"/>
                                          </p:val>
                                        </p:tav>
                                        <p:tav tm="100000">
                                          <p:val>
                                            <p:strVal val="#ppt_x"/>
                                          </p:val>
                                        </p:tav>
                                      </p:tavLst>
                                    </p:anim>
                                    <p:anim calcmode="lin" valueType="num">
                                      <p:cBhvr>
                                        <p:cTn id="9" dur="1000" fill="hold"/>
                                        <p:tgtEl>
                                          <p:spTgt spid="23040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4" grpId="0"/>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906463" y="228600"/>
            <a:ext cx="10494962" cy="1323975"/>
          </a:xfrm>
          <a:prstGeom prst="rect">
            <a:avLst/>
          </a:prstGeom>
          <a:noFill/>
        </p:spPr>
        <p:txBody>
          <a:bodyPr>
            <a:spAutoFit/>
          </a:bodyPr>
          <a:lstStyle/>
          <a:p>
            <a:pPr algn="ctr" eaLnBrk="1" fontAlgn="auto" hangingPunct="1">
              <a:spcBef>
                <a:spcPts val="0"/>
              </a:spcBef>
              <a:spcAft>
                <a:spcPts val="0"/>
              </a:spcAft>
              <a:defRPr/>
            </a:pPr>
            <a:r>
              <a:rPr lang="en-US" sz="4000" dirty="0">
                <a:effectLst>
                  <a:outerShdw blurRad="38100" dist="38100" dir="2700000" algn="tl">
                    <a:srgbClr val="000000">
                      <a:alpha val="43137"/>
                    </a:srgbClr>
                  </a:outerShdw>
                </a:effectLst>
                <a:latin typeface="+mn-lt"/>
              </a:rPr>
              <a:t>DOES HEBREWS 8 SHOW US WHEN THE NEW COVENANT IS MADE?</a:t>
            </a:r>
            <a:endParaRPr lang="en-US" sz="4000" dirty="0">
              <a:latin typeface="+mn-lt"/>
            </a:endParaRPr>
          </a:p>
        </p:txBody>
      </p:sp>
      <p:sp>
        <p:nvSpPr>
          <p:cNvPr id="58371" name="TextBox 4"/>
          <p:cNvSpPr txBox="1">
            <a:spLocks noChangeArrowheads="1"/>
          </p:cNvSpPr>
          <p:nvPr/>
        </p:nvSpPr>
        <p:spPr bwMode="auto">
          <a:xfrm>
            <a:off x="906463" y="1847850"/>
            <a:ext cx="10701337" cy="403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u="sng" dirty="0"/>
              <a:t>Hebrews 8:9-10 </a:t>
            </a:r>
            <a:r>
              <a:rPr lang="en-US" altLang="en-US" sz="3200" dirty="0"/>
              <a:t>(ASV) “9  Not according to the covenant that I made with their fathers In the day that I took them by the hand to lead them forth out of the land of Egypt; For they continued not in my covenant, And </a:t>
            </a:r>
            <a:r>
              <a:rPr lang="en-US" altLang="en-US" sz="3200" b="1" dirty="0">
                <a:solidFill>
                  <a:srgbClr val="FF0000"/>
                </a:solidFill>
              </a:rPr>
              <a:t>I regarded them not</a:t>
            </a:r>
            <a:r>
              <a:rPr lang="en-US" altLang="en-US" sz="3200" dirty="0"/>
              <a:t>, </a:t>
            </a:r>
            <a:r>
              <a:rPr lang="en-US" altLang="en-US" sz="3200" dirty="0" err="1"/>
              <a:t>saith</a:t>
            </a:r>
            <a:r>
              <a:rPr lang="en-US" altLang="en-US" sz="3200" dirty="0"/>
              <a:t> the Lord.  10  For </a:t>
            </a:r>
            <a:r>
              <a:rPr lang="en-US" altLang="en-US" sz="3200" b="1" dirty="0">
                <a:solidFill>
                  <a:srgbClr val="0000FF"/>
                </a:solidFill>
              </a:rPr>
              <a:t>this is the covenant that I will make</a:t>
            </a:r>
            <a:r>
              <a:rPr lang="en-US" altLang="en-US" sz="3200" dirty="0"/>
              <a:t> with the house of Israel </a:t>
            </a:r>
            <a:r>
              <a:rPr lang="en-US" altLang="en-US" sz="3200" b="1" dirty="0" smtClean="0">
                <a:solidFill>
                  <a:srgbClr val="FF0000"/>
                </a:solidFill>
              </a:rPr>
              <a:t>after </a:t>
            </a:r>
            <a:r>
              <a:rPr lang="en-US" altLang="en-US" sz="3200" b="1" dirty="0">
                <a:solidFill>
                  <a:srgbClr val="FF0000"/>
                </a:solidFill>
              </a:rPr>
              <a:t>those days</a:t>
            </a:r>
            <a:r>
              <a:rPr lang="en-US" altLang="en-US" sz="3200" dirty="0"/>
              <a:t>, </a:t>
            </a:r>
            <a:r>
              <a:rPr lang="en-US" altLang="en-US" sz="3200" dirty="0" err="1"/>
              <a:t>saith</a:t>
            </a:r>
            <a:r>
              <a:rPr lang="en-US" altLang="en-US" sz="3200" dirty="0"/>
              <a:t> the Lord; I will put my laws into their mind, And on their heart also will I write them: And I will be to them a God, And they shall be to me a people…”</a:t>
            </a:r>
          </a:p>
        </p:txBody>
      </p:sp>
    </p:spTree>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906463" y="228600"/>
            <a:ext cx="10494962" cy="1323975"/>
          </a:xfrm>
          <a:prstGeom prst="rect">
            <a:avLst/>
          </a:prstGeom>
          <a:solidFill>
            <a:schemeClr val="bg1">
              <a:alpha val="66000"/>
            </a:schemeClr>
          </a:solidFill>
        </p:spPr>
        <p:txBody>
          <a:bodyPr>
            <a:spAutoFit/>
          </a:bodyPr>
          <a:lstStyle/>
          <a:p>
            <a:pPr algn="ctr" eaLnBrk="1" fontAlgn="auto" hangingPunct="1">
              <a:spcBef>
                <a:spcPts val="0"/>
              </a:spcBef>
              <a:spcAft>
                <a:spcPts val="0"/>
              </a:spcAft>
              <a:defRPr/>
            </a:pPr>
            <a:r>
              <a:rPr lang="en-US" sz="4000" dirty="0">
                <a:effectLst>
                  <a:outerShdw blurRad="38100" dist="38100" dir="2700000" algn="tl">
                    <a:srgbClr val="000000">
                      <a:alpha val="43137"/>
                    </a:srgbClr>
                  </a:outerShdw>
                </a:effectLst>
                <a:latin typeface="+mn-lt"/>
              </a:rPr>
              <a:t>DOES HEBREWS 8 SHOW US WHEN THE NEW COVENANT IS MADE?</a:t>
            </a:r>
            <a:endParaRPr lang="en-US" sz="4000" dirty="0">
              <a:latin typeface="+mn-lt"/>
            </a:endParaRPr>
          </a:p>
        </p:txBody>
      </p:sp>
      <p:sp>
        <p:nvSpPr>
          <p:cNvPr id="60419" name="TextBox 4"/>
          <p:cNvSpPr txBox="1">
            <a:spLocks noChangeArrowheads="1"/>
          </p:cNvSpPr>
          <p:nvPr/>
        </p:nvSpPr>
        <p:spPr bwMode="auto">
          <a:xfrm>
            <a:off x="906463" y="1847850"/>
            <a:ext cx="10701337" cy="156845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u="sng"/>
              <a:t>Hebrews 8:13</a:t>
            </a:r>
            <a:r>
              <a:rPr lang="en-US" altLang="en-US" sz="3200"/>
              <a:t> (NASV) “When He said, "A new covenant," He has made the first obsolete. But whatever is becoming obsolete and growing old is ready to disappear..." </a:t>
            </a:r>
          </a:p>
        </p:txBody>
      </p:sp>
    </p:spTree>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989013" y="228600"/>
            <a:ext cx="10213975" cy="1200150"/>
          </a:xfrm>
          <a:prstGeom prst="rect">
            <a:avLst/>
          </a:prstGeom>
          <a:noFill/>
        </p:spPr>
        <p:txBody>
          <a:bodyPr>
            <a:spAutoFit/>
          </a:bodyPr>
          <a:lstStyle/>
          <a:p>
            <a:pPr algn="ctr" eaLnBrk="1" fontAlgn="auto" hangingPunct="1">
              <a:spcBef>
                <a:spcPts val="0"/>
              </a:spcBef>
              <a:spcAft>
                <a:spcPts val="0"/>
              </a:spcAft>
              <a:defRPr/>
            </a:pPr>
            <a:r>
              <a:rPr lang="en-US" sz="3600" dirty="0">
                <a:effectLst>
                  <a:outerShdw blurRad="38100" dist="38100" dir="2700000" algn="tl">
                    <a:srgbClr val="000000">
                      <a:alpha val="43137"/>
                    </a:srgbClr>
                  </a:outerShdw>
                </a:effectLst>
                <a:latin typeface="+mn-lt"/>
              </a:rPr>
              <a:t>DOES HEBREWS </a:t>
            </a:r>
            <a:r>
              <a:rPr lang="en-US" sz="3600" dirty="0">
                <a:solidFill>
                  <a:srgbClr val="FF0000"/>
                </a:solidFill>
                <a:effectLst>
                  <a:outerShdw blurRad="38100" dist="38100" dir="2700000" algn="tl">
                    <a:srgbClr val="000000">
                      <a:alpha val="43137"/>
                    </a:srgbClr>
                  </a:outerShdw>
                </a:effectLst>
                <a:latin typeface="+mn-lt"/>
              </a:rPr>
              <a:t>10</a:t>
            </a:r>
            <a:r>
              <a:rPr lang="en-US" sz="3600" dirty="0">
                <a:effectLst>
                  <a:outerShdw blurRad="38100" dist="38100" dir="2700000" algn="tl">
                    <a:srgbClr val="000000">
                      <a:alpha val="43137"/>
                    </a:srgbClr>
                  </a:outerShdw>
                </a:effectLst>
                <a:latin typeface="+mn-lt"/>
              </a:rPr>
              <a:t> SHOW US WHEN THE NEW COVENANT IS MADE?</a:t>
            </a:r>
            <a:endParaRPr lang="en-US" dirty="0">
              <a:latin typeface="+mn-lt"/>
            </a:endParaRPr>
          </a:p>
        </p:txBody>
      </p:sp>
      <p:sp>
        <p:nvSpPr>
          <p:cNvPr id="62467" name="TextBox 4"/>
          <p:cNvSpPr txBox="1">
            <a:spLocks noChangeArrowheads="1"/>
          </p:cNvSpPr>
          <p:nvPr/>
        </p:nvSpPr>
        <p:spPr bwMode="auto">
          <a:xfrm>
            <a:off x="650875" y="1428750"/>
            <a:ext cx="11037888"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a:t>Hebrews 10:14-18 (Wilson’s Diaglott) </a:t>
            </a:r>
          </a:p>
          <a:p>
            <a:pPr eaLnBrk="1" hangingPunct="1">
              <a:lnSpc>
                <a:spcPct val="100000"/>
              </a:lnSpc>
              <a:spcBef>
                <a:spcPct val="0"/>
              </a:spcBef>
              <a:buFontTx/>
              <a:buNone/>
            </a:pPr>
            <a:r>
              <a:rPr lang="en-US" altLang="en-US" sz="3200"/>
              <a:t>“14  By one offering he has perfected for the continuance those being sanctified.  15  Testifies but to us also the spirit the holy.  </a:t>
            </a:r>
            <a:r>
              <a:rPr lang="en-US" altLang="en-US" sz="3200" b="1">
                <a:solidFill>
                  <a:srgbClr val="FF0000"/>
                </a:solidFill>
              </a:rPr>
              <a:t>After</a:t>
            </a:r>
            <a:r>
              <a:rPr lang="en-US" altLang="en-US" sz="3200" b="1">
                <a:solidFill>
                  <a:srgbClr val="0000FF"/>
                </a:solidFill>
              </a:rPr>
              <a:t> for that to have said before</a:t>
            </a:r>
            <a:r>
              <a:rPr lang="en-US" altLang="en-US" sz="3200"/>
              <a:t>;  16  this the </a:t>
            </a:r>
            <a:r>
              <a:rPr lang="en-US" altLang="en-US" sz="3200" b="1">
                <a:solidFill>
                  <a:srgbClr val="0000FF"/>
                </a:solidFill>
              </a:rPr>
              <a:t>covenant, which I will ratify </a:t>
            </a:r>
            <a:r>
              <a:rPr lang="en-US" altLang="en-US" sz="3200"/>
              <a:t>to them after the days those; says a Lord: Giving laws of me in hearts of them, and on the minds of them I will write them, 17  and of the sins of them and of the iniquities of them not I may remember more. 18  Where now forgiveness of these, no longer offering for sin.”</a:t>
            </a:r>
          </a:p>
        </p:txBody>
      </p:sp>
    </p:spTree>
  </p:cSld>
  <p:clrMapOvr>
    <a:masterClrMapping/>
  </p:clrMapOvr>
  <p:transition spd="slow">
    <p:circl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989013" y="228600"/>
            <a:ext cx="10213975" cy="1200150"/>
          </a:xfrm>
          <a:prstGeom prst="rect">
            <a:avLst/>
          </a:prstGeom>
          <a:noFill/>
        </p:spPr>
        <p:txBody>
          <a:bodyPr>
            <a:spAutoFit/>
          </a:bodyPr>
          <a:lstStyle/>
          <a:p>
            <a:pPr algn="ctr" eaLnBrk="1" fontAlgn="auto" hangingPunct="1">
              <a:spcBef>
                <a:spcPts val="0"/>
              </a:spcBef>
              <a:spcAft>
                <a:spcPts val="0"/>
              </a:spcAft>
              <a:defRPr/>
            </a:pPr>
            <a:r>
              <a:rPr lang="en-US" sz="3600" dirty="0">
                <a:effectLst>
                  <a:outerShdw blurRad="38100" dist="38100" dir="2700000" algn="tl">
                    <a:srgbClr val="000000">
                      <a:alpha val="43137"/>
                    </a:srgbClr>
                  </a:outerShdw>
                </a:effectLst>
                <a:latin typeface="+mn-lt"/>
              </a:rPr>
              <a:t>DOES HEBREWS </a:t>
            </a:r>
            <a:r>
              <a:rPr lang="en-US" sz="3600" dirty="0">
                <a:solidFill>
                  <a:srgbClr val="FF0000"/>
                </a:solidFill>
                <a:effectLst>
                  <a:outerShdw blurRad="38100" dist="38100" dir="2700000" algn="tl">
                    <a:srgbClr val="000000">
                      <a:alpha val="43137"/>
                    </a:srgbClr>
                  </a:outerShdw>
                </a:effectLst>
                <a:latin typeface="+mn-lt"/>
              </a:rPr>
              <a:t>10</a:t>
            </a:r>
            <a:r>
              <a:rPr lang="en-US" sz="3600" dirty="0">
                <a:effectLst>
                  <a:outerShdw blurRad="38100" dist="38100" dir="2700000" algn="tl">
                    <a:srgbClr val="000000">
                      <a:alpha val="43137"/>
                    </a:srgbClr>
                  </a:outerShdw>
                </a:effectLst>
                <a:latin typeface="+mn-lt"/>
              </a:rPr>
              <a:t> SHOW US WHEN THE NEW COVENANT IS MADE?</a:t>
            </a:r>
            <a:endParaRPr lang="en-US" dirty="0">
              <a:latin typeface="+mn-lt"/>
            </a:endParaRPr>
          </a:p>
        </p:txBody>
      </p:sp>
      <p:sp>
        <p:nvSpPr>
          <p:cNvPr id="64515" name="TextBox 4"/>
          <p:cNvSpPr txBox="1">
            <a:spLocks noChangeArrowheads="1"/>
          </p:cNvSpPr>
          <p:nvPr/>
        </p:nvSpPr>
        <p:spPr bwMode="auto">
          <a:xfrm>
            <a:off x="650875" y="1428750"/>
            <a:ext cx="11037888"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a:t>Hebrews 10:14-18 (Wilson’s Diaglott) </a:t>
            </a:r>
          </a:p>
          <a:p>
            <a:pPr eaLnBrk="1" hangingPunct="1">
              <a:lnSpc>
                <a:spcPct val="100000"/>
              </a:lnSpc>
              <a:spcBef>
                <a:spcPct val="0"/>
              </a:spcBef>
              <a:buFontTx/>
              <a:buNone/>
            </a:pPr>
            <a:r>
              <a:rPr lang="en-US" altLang="en-US" sz="3200"/>
              <a:t>“14  By </a:t>
            </a:r>
            <a:r>
              <a:rPr lang="en-US" altLang="en-US" sz="3200" b="1">
                <a:solidFill>
                  <a:srgbClr val="FF0000"/>
                </a:solidFill>
              </a:rPr>
              <a:t>one offering </a:t>
            </a:r>
            <a:r>
              <a:rPr lang="en-US" altLang="en-US" sz="3200"/>
              <a:t>he has perfected for the continuance those being sanctified.  15  Testifies but to us also the spirit the holy.  </a:t>
            </a:r>
            <a:r>
              <a:rPr lang="en-US" altLang="en-US" sz="3200" b="1">
                <a:solidFill>
                  <a:srgbClr val="FF0000"/>
                </a:solidFill>
              </a:rPr>
              <a:t>After</a:t>
            </a:r>
            <a:r>
              <a:rPr lang="en-US" altLang="en-US" sz="3200" b="1">
                <a:solidFill>
                  <a:srgbClr val="0000FF"/>
                </a:solidFill>
              </a:rPr>
              <a:t> for that to have said before</a:t>
            </a:r>
            <a:r>
              <a:rPr lang="en-US" altLang="en-US" sz="3200"/>
              <a:t>;  16  this the </a:t>
            </a:r>
            <a:r>
              <a:rPr lang="en-US" altLang="en-US" sz="3200" b="1">
                <a:solidFill>
                  <a:srgbClr val="0000FF"/>
                </a:solidFill>
              </a:rPr>
              <a:t>covenant, which I will ratify </a:t>
            </a:r>
            <a:r>
              <a:rPr lang="en-US" altLang="en-US" sz="3200"/>
              <a:t>to them after the days those; says a Lord: Giving laws of me in hearts of them, and on the minds of them I will write them, 17  and of the sins of them and of the iniquities of them not I may remember more. 18  Where now forgiveness of these, no longer offering for sin.”</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989013" y="228600"/>
            <a:ext cx="10213975" cy="1200150"/>
          </a:xfrm>
          <a:prstGeom prst="rect">
            <a:avLst/>
          </a:prstGeom>
          <a:noFill/>
        </p:spPr>
        <p:txBody>
          <a:bodyPr>
            <a:spAutoFit/>
          </a:bodyPr>
          <a:lstStyle/>
          <a:p>
            <a:pPr algn="ctr" eaLnBrk="1" fontAlgn="auto" hangingPunct="1">
              <a:spcBef>
                <a:spcPts val="0"/>
              </a:spcBef>
              <a:spcAft>
                <a:spcPts val="0"/>
              </a:spcAft>
              <a:defRPr/>
            </a:pPr>
            <a:r>
              <a:rPr lang="en-US" sz="3600" dirty="0">
                <a:effectLst>
                  <a:outerShdw blurRad="38100" dist="38100" dir="2700000" algn="tl">
                    <a:srgbClr val="000000">
                      <a:alpha val="43137"/>
                    </a:srgbClr>
                  </a:outerShdw>
                </a:effectLst>
                <a:latin typeface="+mn-lt"/>
              </a:rPr>
              <a:t>DOES HEBREWS </a:t>
            </a:r>
            <a:r>
              <a:rPr lang="en-US" sz="3600" dirty="0">
                <a:solidFill>
                  <a:srgbClr val="FF0000"/>
                </a:solidFill>
                <a:effectLst>
                  <a:outerShdw blurRad="38100" dist="38100" dir="2700000" algn="tl">
                    <a:srgbClr val="000000">
                      <a:alpha val="43137"/>
                    </a:srgbClr>
                  </a:outerShdw>
                </a:effectLst>
                <a:latin typeface="+mn-lt"/>
              </a:rPr>
              <a:t>10</a:t>
            </a:r>
            <a:r>
              <a:rPr lang="en-US" sz="3600" dirty="0">
                <a:effectLst>
                  <a:outerShdw blurRad="38100" dist="38100" dir="2700000" algn="tl">
                    <a:srgbClr val="000000">
                      <a:alpha val="43137"/>
                    </a:srgbClr>
                  </a:outerShdw>
                </a:effectLst>
                <a:latin typeface="+mn-lt"/>
              </a:rPr>
              <a:t> SHOW US WHEN THE NEW COVENANT IS MADE?</a:t>
            </a:r>
            <a:endParaRPr lang="en-US" dirty="0">
              <a:latin typeface="+mn-lt"/>
            </a:endParaRPr>
          </a:p>
        </p:txBody>
      </p:sp>
      <p:sp>
        <p:nvSpPr>
          <p:cNvPr id="67587" name="TextBox 4"/>
          <p:cNvSpPr txBox="1">
            <a:spLocks noChangeArrowheads="1"/>
          </p:cNvSpPr>
          <p:nvPr/>
        </p:nvSpPr>
        <p:spPr bwMode="auto">
          <a:xfrm>
            <a:off x="650875" y="1428750"/>
            <a:ext cx="11037888"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en-US" altLang="en-US" sz="3200" dirty="0" smtClean="0"/>
              <a:t>Hebrews 10:14-18 (Wilson’s </a:t>
            </a:r>
            <a:r>
              <a:rPr lang="en-US" altLang="en-US" sz="3200" dirty="0" err="1" smtClean="0"/>
              <a:t>Diaglott</a:t>
            </a:r>
            <a:r>
              <a:rPr lang="en-US" altLang="en-US" sz="3200" dirty="0" smtClean="0"/>
              <a:t>) </a:t>
            </a:r>
          </a:p>
          <a:p>
            <a:pPr eaLnBrk="1" hangingPunct="1">
              <a:lnSpc>
                <a:spcPct val="100000"/>
              </a:lnSpc>
              <a:spcBef>
                <a:spcPct val="0"/>
              </a:spcBef>
              <a:buFontTx/>
              <a:buNone/>
              <a:defRPr/>
            </a:pPr>
            <a:r>
              <a:rPr lang="en-US" altLang="en-US" sz="3200" dirty="0" smtClean="0"/>
              <a:t>“14  By one offering he has perfected for the continuance those being sanctified.  15  Testifies but to us also the spirit the holy.  </a:t>
            </a:r>
            <a:r>
              <a:rPr lang="en-US" altLang="en-US" sz="3200" b="1" dirty="0" smtClean="0">
                <a:solidFill>
                  <a:srgbClr val="FF0000"/>
                </a:solidFill>
              </a:rPr>
              <a:t>After</a:t>
            </a:r>
            <a:r>
              <a:rPr lang="en-US" altLang="en-US" sz="3200" b="1" dirty="0" smtClean="0">
                <a:solidFill>
                  <a:srgbClr val="0000FF"/>
                </a:solidFill>
              </a:rPr>
              <a:t> for that to have said before</a:t>
            </a:r>
            <a:r>
              <a:rPr lang="en-US" altLang="en-US" sz="3200" dirty="0" smtClean="0"/>
              <a:t>;  16  this the </a:t>
            </a:r>
            <a:r>
              <a:rPr lang="en-US" altLang="en-US" sz="3200" b="1" dirty="0" smtClean="0">
                <a:solidFill>
                  <a:srgbClr val="0000FF"/>
                </a:solidFill>
              </a:rPr>
              <a:t>covenant, which I will ratify </a:t>
            </a:r>
            <a:r>
              <a:rPr lang="en-US" altLang="en-US" sz="3200" dirty="0" smtClean="0"/>
              <a:t>to them after the days those; says a Lord: Giving laws of me in hearts of them, and on the minds of them I will write them, 17 and of the sins of them and of the iniquities of them not I may remember more. 18 [</a:t>
            </a:r>
            <a:r>
              <a:rPr lang="en-US" altLang="en-US" sz="3200" b="1" i="1" strike="sngStrike" dirty="0" smtClean="0">
                <a:solidFill>
                  <a:srgbClr val="FF0000"/>
                </a:solidFill>
              </a:rPr>
              <a:t>Then He says</a:t>
            </a:r>
            <a:r>
              <a:rPr lang="en-US" altLang="en-US" sz="3200" dirty="0" smtClean="0"/>
              <a:t>] Where now forgiveness of these, no longer offering for sin.”</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989013" y="228600"/>
            <a:ext cx="10213975" cy="1200150"/>
          </a:xfrm>
          <a:prstGeom prst="rect">
            <a:avLst/>
          </a:prstGeom>
          <a:noFill/>
        </p:spPr>
        <p:txBody>
          <a:bodyPr>
            <a:spAutoFit/>
          </a:bodyPr>
          <a:lstStyle/>
          <a:p>
            <a:pPr algn="ctr" eaLnBrk="1" fontAlgn="auto" hangingPunct="1">
              <a:spcBef>
                <a:spcPts val="0"/>
              </a:spcBef>
              <a:spcAft>
                <a:spcPts val="0"/>
              </a:spcAft>
              <a:defRPr/>
            </a:pPr>
            <a:r>
              <a:rPr lang="en-US" sz="3600" dirty="0">
                <a:effectLst>
                  <a:outerShdw blurRad="38100" dist="38100" dir="2700000" algn="tl">
                    <a:srgbClr val="000000">
                      <a:alpha val="43137"/>
                    </a:srgbClr>
                  </a:outerShdw>
                </a:effectLst>
                <a:latin typeface="+mn-lt"/>
              </a:rPr>
              <a:t>DOES HEBREWS </a:t>
            </a:r>
            <a:r>
              <a:rPr lang="en-US" sz="3600" dirty="0">
                <a:solidFill>
                  <a:srgbClr val="FF0000"/>
                </a:solidFill>
                <a:effectLst>
                  <a:outerShdw blurRad="38100" dist="38100" dir="2700000" algn="tl">
                    <a:srgbClr val="000000">
                      <a:alpha val="43137"/>
                    </a:srgbClr>
                  </a:outerShdw>
                </a:effectLst>
                <a:latin typeface="+mn-lt"/>
              </a:rPr>
              <a:t>10</a:t>
            </a:r>
            <a:r>
              <a:rPr lang="en-US" sz="3600" dirty="0">
                <a:effectLst>
                  <a:outerShdw blurRad="38100" dist="38100" dir="2700000" algn="tl">
                    <a:srgbClr val="000000">
                      <a:alpha val="43137"/>
                    </a:srgbClr>
                  </a:outerShdw>
                </a:effectLst>
                <a:latin typeface="+mn-lt"/>
              </a:rPr>
              <a:t> SHOW US WHEN THE NEW COVENANT IS MADE?</a:t>
            </a:r>
            <a:endParaRPr lang="en-US" dirty="0">
              <a:latin typeface="+mn-lt"/>
            </a:endParaRPr>
          </a:p>
        </p:txBody>
      </p:sp>
      <p:sp>
        <p:nvSpPr>
          <p:cNvPr id="68611" name="TextBox 4"/>
          <p:cNvSpPr txBox="1">
            <a:spLocks noChangeArrowheads="1"/>
          </p:cNvSpPr>
          <p:nvPr/>
        </p:nvSpPr>
        <p:spPr bwMode="auto">
          <a:xfrm>
            <a:off x="650875" y="1428750"/>
            <a:ext cx="11037888"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a:t>Hebrews 10:14-18 (Wilson’s Diaglott) </a:t>
            </a:r>
          </a:p>
          <a:p>
            <a:pPr eaLnBrk="1" hangingPunct="1">
              <a:lnSpc>
                <a:spcPct val="100000"/>
              </a:lnSpc>
              <a:spcBef>
                <a:spcPct val="0"/>
              </a:spcBef>
              <a:buFontTx/>
              <a:buNone/>
            </a:pPr>
            <a:r>
              <a:rPr lang="en-US" altLang="en-US" sz="3200"/>
              <a:t>“14  By one offering he has perfected for the continuance those being sanctified.  15  Testifies but to us also the spirit the holy.  </a:t>
            </a:r>
            <a:r>
              <a:rPr lang="en-US" altLang="en-US" sz="3200" b="1">
                <a:solidFill>
                  <a:srgbClr val="FF0000"/>
                </a:solidFill>
              </a:rPr>
              <a:t>After</a:t>
            </a:r>
            <a:r>
              <a:rPr lang="en-US" altLang="en-US" sz="3200" b="1">
                <a:solidFill>
                  <a:srgbClr val="0000FF"/>
                </a:solidFill>
              </a:rPr>
              <a:t> for that to have said before</a:t>
            </a:r>
            <a:r>
              <a:rPr lang="en-US" altLang="en-US" sz="3200"/>
              <a:t>;  16  this the </a:t>
            </a:r>
            <a:r>
              <a:rPr lang="en-US" altLang="en-US" sz="3200" b="1">
                <a:solidFill>
                  <a:srgbClr val="0000FF"/>
                </a:solidFill>
              </a:rPr>
              <a:t>covenant, which I will ratify </a:t>
            </a:r>
            <a:r>
              <a:rPr lang="en-US" altLang="en-US" sz="3200"/>
              <a:t>to them after the days those; says a Lord: Giving laws of me in hearts of them, and on the minds of them I will write them, 17  and of the sins of them and of the iniquities of them not I may remember more. 18  Where now forgiveness of these, no longer offering for sin.”</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0658" name="AutoShape 2" descr="data:image/jpeg;base64,/9j/4AAQSkZJRgABAQAAAQABAAD/2wBDAAoHBwgHBgoICAgLCgoLDhgQDg0NDh0VFhEYIx8lJCIfIiEmKzcvJik0KSEiMEExNDk7Pj4+JS5ESUM8SDc9Pjv/2wBDAQoLCw4NDhwQEBw7KCIoOzs7Ozs7Ozs7Ozs7Ozs7Ozs7Ozs7Ozs7Ozs7Ozs7Ozs7Ozs7Ozs7Ozs7Ozs7Ozs7Ozv/wAARCAFaANQDASIAAhEBAxEB/8QAGwAAAQUBAQAAAAAAAAAAAAAAAwECBAUGAAf/xABTEAABAgQEAwMGCQcJBgUFAAABAgMABAURBhIhMRNBUQciYRQVcYGy0RYjJDJykZKhsSVCUoKTosEzNDVUVWJkc3RDRFNjg5QmhNLh8Sc2s7TC/8QAGgEAAwEBAQEAAAAAAAAAAAAAAQIDBQAEBv/EADERAAIBAgMFBwQCAwEAAAAAAAABAgMREiExBBMzQVEiMmFxkaHBFLHR4UJSI2KB8P/aAAwDAQACEQMRAD8Aj1Op1FNVm2256ZSEzC0pSl1QAGY+MRvOlRV3UVGb9JfV74JVmT50nF5rBUwvb6RiOg2RdQ0BtYDePnp1JYnZn0MKccKuiT5zqNh+UJoDxeVc/fDFVeoIJvPzJJ/5ytPviKt0EkjQDaI63CV3tbw6QIuT5jOMVyJq61URtUZq55cZXvhzNSqqrXqU1ry46vfFeABZR7yjqNIclZBuD6STD4pcmLgjfQsXapUC2SiozQKf+erX74jJq9TNyalOdf5dXvgCnFlwq9UDVpvpc20jlKSWpzjFvQnM1epr184zXT+WV74VNYqQvaoTRPi8o/xiI1/KeiBF4sqN0nwjsUm7XDhguRKVWakkf0nOXtc/Hq98KxW6nw86qhOG+131fXvFaAX3M6tB0g1tSLabWPSGcnpcVRjfQnoqtUUsgVKbNzvx1e+Hms1Ad0VGaJ/zle+K9TpACdgOYgTj45am8LeT5jYYLkWa6rVAjN5ymwTsOMr3wJNZqt9alN2H/PV74hIJWvMs93bLBcvD1Uq9x9UHFJczsEehK881TfzjN/t1e+F891AEBVSm/U8r3xAceC0JQkAW3IiO6oJVpa5jk5Pmc1Fci6brNQWSDUZsAD/jK98BNbqgvaoTZHI8dVvxipU4QDc6k6QYKJbCTyg9pZ3BaLysT01mpgDPU5zNz+PVb8YU12o3IFRmx0u+r3xBQRvyA0hRw1G5+6OTk+YHGK5E/wA81Phk+cZu/wDnK98NVWakhGbznOKPIcdXviI4pCLFvMdeewiOolR1VzvHJy6gaj0J7Vaqy1EmozZvsOOv3w9VYqqFd6pTe23HV74rkWQkBBNr6wVZPCTcaE6QZSlfUChHoehYKm35yjuuTDzjyhMKAU4sqNsqesdAcAi1De8ZpR/dTHRq0eGjHr8Rmbrb5TUZtA5zC/aMQeIeEMx210iZVSg1mezjXjuW+0Yrk2XsbJAjFku0zcjfCh+bNYq06CAuG2trn8Yeqx057X6wMJCTcm5O8FILG6gE5rXjio2Cjewh4QVKHSDKCEoyhPp8Y5uwEmyOw8FLOY2B+bCOuBVkpOg3IO8I8hKu6B6AIRlsAW29UPlqLd6BGXFJRZPdzG2ZUDmAouEZwojQ62ghsVEEXPTpClltSibem8C9nca10NQghIvoeesc4vKcqCFWhFqBOVOoG+sNB17ov4mB4hGrVr3jodoarUi4t6IIGyVaA+mGEqKrDb0Q4BQo3FzCqcvpqYCoKC8v53S8PAKFba23gZHCm+XNYCFUmzgF06jXSBLKlK5iHNWCyo+rXWC1kBBHGApQWo6eEG7pb1G0MXdTaRub6CGEqSSL7X5wmo+jOtY2JufDYQqSnZP1wwK7oF9SYGtS844YuoG/hBtcnJ4cyRfa9r9IaEpUrr4w4t7KBIJHehbttpAykqvuICG1CJDadV2IhHG21EHMQANhDFFNjzJhrmZV77WhUm2M8j0HAgCaG6kcphXspjoH2fKzUF7/AFSvZTHRtUeGjCr8VmVrac9bnEX18oc1/WMRg0UJy3B03iVVlDz/ADpIv8oWN/7xh8uumKdKprygJsRZu14xqjauzapvJFesCxF+9tAg4lA1uo/xi8c+Dt1OKRUbW1IKIj5cNOWOSp79URKNXrF+hzeeRAQ6leqrA8gIcpJUP0R4xaNyuHbhaU1IdPme6HqOHlA6VEjrZMI6yvlF+gyeWZQq0ST05wiVkcuWkXi28O5SPyjYbkBMIEYbGqTUVHwCDDKv/q/QVlLmKBmVreFOYi5SbRcBOHEuAFdSJN7XSmHpVh0KsF1Dp81Mc63+r9Bk0UBvoFg76JH8YXKSbfUByi6DeG76u1G2+qU7w5KMOK2dqP2UwXXX9X6HIowhRXqTaHK7l9Pqi7yYcSdX5+/XImGFvDa/94n/ANmmBv76p+gbpGceKlOBxsXsNzzgiV5063BI5iLwy2Gl6+UVAD6CYaZfDCbjyyonrZtMU38XlhfoIylsTty+6HoQG03tmMXHBwzksJqoJv0bTD228MtIKBNT1ydSW0mFdZW7r9DkynbWFDv2T0gDiiTZIJt0EXypPDS1XM7P2/y0xyZXDTRI8tnjz/khpAVaK5P0Gu2Z7hLAKlGyiNukOZQ4FAXB09cX6mcNbqnp3X/lCFTLYbCSRUJwE8+CIP1GXdfoCyKJKzxMpUQOVokpSkC4tc9Ys/IsNgg+cZwH/JEFLOHeVQm7+DAhZVk9E/QEXbUpgEozKJ05aQBawSBb64vFyeHL3VUpwDndkRCnWaSyEKkZp+YWT3uI3lsPCGhUTdrP0C3fI2WAM3mJ7MLfKVcv7qY6HYCFqG9cWvMq9lMdG7R4aMSvxZGPrRCa3Pf6hz2jEFGZRFiBEysi9anySbCac9owahsyy3plcywHm2ZdToQVEXI8RGNVlhvI2Y91FnSJ+RlKWpmZmE2W6sOJKlXKVItcACxPpgZmZBNKTI5++wUPJdv3VLv3gNL7G36sQfOtJUqxoDduvlC4OanSOEEqoqLchxlR5niv3X7fkCjd3LNFVkTOrcZm0tN5H0ZVKUnvqJIUFAbHT0WiMmdZFHVKmcDj3DUCCSUE8RSjv+da1j6YiJqNKy6URFv89UIuqUpKSvzKjTo+qFSf9X7fkbBzJEtUETNLmWpyaSkqK1JKFkOKVYWCk2soGw9EJKuMuScs0KgJRtCVJmUBRSpZJOu1lXFhEZFRpKlaUNP/AHCoRVVpaQfyIg8v5wqGeLlF+35Dh5l4uqyK5yUV5WgoZdQV8S/d+Ky93oL3v42MQjMoVT0oE+0pSZziOnjqN0dy3LvbHfpFYahR3V5VUJNzYaTK4kio0dsECjDKNLiYVrHNSWkX7fkVU0LPzUo5UJJ5l9IaQ7ZTYPzDmuVeIO8WVOqtMU44+XGpZ51S87V8qQrIsBSTyBJHoMVKp+ipSFiiXvvaYUP4QMVCiFxI8xKv1E0o/wAI6zathft+QuGVifK1GVYQXJhxt6YadU0QO+FtLIJN/DvD1iI7c6xJ16XLU0Ey7SkNcQaBaRa59B1gbdSo1lBNCWCd/lR90CXUaFmsqhOX/wBWr3QVe/dft+Q4bZk5dRM1SZUqmZdTyJpS3EOugBQCk5cyeY03giqg0xVHXW57KXJNzOkvBxKHLKygKG/Ijpe0VyZ+hXuKC5/3R90OM7h9OiqI4Dz+VH3Qc1/F+35EwBmn5F6juU9xxKZh5JmOMSLBY2ST1sCPSYmCoUlUySVtpdUhcmSQMvDCTZy/W9hFb5zoAB/IjoA/xJH8IQVLD6jc0R7/ALo+6O7X9X7fkGFMtZ2oSrUw48FSsxLGVQ2loPJUVG6M1gNUm1/WIjrnmpREw1IzqS0JNJQqwBKsw0t+lbQxEE7h0JChR3h/5k+6F84YetpSXzzNpk+6Bd/1ft+RoxsDQ0maoMsoPSyHWZh1biXHEpXlsi2h1OoMX787TVyU0gvS2Rbj9lBxBIOYFFkbm9rA8rxRiew8pWtHf/7n/wBoaqcw2ga0aZ11/nH/ALR0m5fxft+TnAtau7JTs00TMSpYYmHFuKBSFZBYhItumw08SYRNSppmFzzTjLKH2kZhlRmSoOJCu5yuLn0ExUoqGGVJI80zQt/iIcJrDRXkFImepPlEdys4v2/Irj0CPTzYZqPEYlFPNPHyctqBCUruFW/SAFrdLxR9622gHSLtU5htsf0VM38H4bVGKb5olJ2Ql3WkvOrSpK15j3QPfDxqWdsLV/IZKxqMAEmhPX/rKvZTHQ/AZvRHh0mVD91MdG9R4aMbaOLIxVeWfPk6Ej/eXL/aMSKGnu1E2veSX/CA1ZvPXJ8WH85d9oxLo2iahoLCTXp9UYm0vsv/ANzNmHdRRKXZ4pttBUlSjmVsIK2kOKKlAE/hDJhGUBVxl8Ipe+RSzQxbxHdG5OloEtKkhOY372pEPbQFrClXNtgOUOcdJKUZcqcw8YOmgNVmci5AUAdobwzm10ubw5TgQAq+h2EJxUqAKdVW0AhbMbI4pU1Y2F1CEzAJCTcW3hrmg6emGpGl1ak7CGBzCOJJSEJBIG8B4qknfU/dBQe+LEDraBu5OMcuoPOOQR6Hy2NSLdCYMCHEggajaIGRa3jYXSnlEolSmwUggCOlFBi2FU6lOa2kRVLzG5hVJUVEKJzHnHEobNt9NIKVhW7jF2A8ecO72mth1jrlfrhH1BLdknvQ3gJksxzYDh1JNthBy2lIP5o3tENh5SfnIIiR330kg6k6DwhZJ3Hi00MBWjuqF7ndMFKSUJvqL8ucNC+DZOXvn7oRxxWcAfm9PwgO7DZDi2lJt4QiSnOcumXkTvDUrOxBv1hyUpSAojU/dA0BlcYtalK8esXswQ3hOnlWp47tj02ihRlLve2MXlQUn4K047/Hu/widXWK8fhi3NV2f38xP338qV7KY6O7PzehPm1vlSvZTHRt0eGjE2jiyMhU1LViCfOyUzLg6fnGJNHy5aiRt5Gv8REOtqPnuevfL5U4NPpGJdEtwKiVAD5IrT1iMTadG/8A2psw7qRUFOcEJKk35iGtskqCFKKkki6oXLncJKtOYi7wzTRWa7LSKAS2pWZw8ggan3euKxu2kgyaSbZo65RcHYYpElOVWZqCW5oBKCyAbnLfa2kBkKTgOqIlnZWcqKzNIUphKrJzlJIKdU2zXG3oiDjF2RxX2g+a5t5aaLRGcjxb0s6ohPtFI/VMUGEGnmZ6aw1MpJmKbPJmGetgsJcHoIyq9RjTdGCjkszIjWqSlnJ2L2RT2d1d19tqZq6XZdOZTSgkKIGhsADe3OJLElgBbiG0z9URmIGZQAA9PdjAt0OprVVsSUp6ztNn1Ato+fa5JUOoHMdLxZomJerSKKhJo4YUckwyFfyK/D+6dSPWOUTrwUFeKVi2zz3jtKTuatEhgeYrjtGW7V2ZiWSpbhcCAhKUi+bNbUEWt1uIa7I9nrVNmKgKpU1sy6khzKnUZjYaFAvGdqySrFlVAVa1Il9f1WYG7JCYRSsOE8NE0o1GfcO6GUg5Qf1Qo/rCGVODkkkLjmoOTk73saOTkuz2pSrMyzUqqGnXuBmUEjKrT53d0Gu/p6QrNNwI9X1UJuarPlwcKFILaQE23JOW2W2t+kZOUkGqZiieoTTt5KfbExIrUfnWGdv1lJUn0mLWbAHanXDbamr0/wCimC6cFfLIVVZtR7TvexaiSwGismkvT1Xl5y5s260ACbXFjl1vy6wVqRwG44htNVqQKlBIzNgAfuRl6pJnENGCpdCvO1KRnaKTq6yNSnxUnceF+kDl8QSKqd57cLblRFm0yQ3VMcnLfofnW66RPdxnFSgi28lTlKNSTy0L2ou9nlOqT8nNVKrofl1ltYS0ki4Nv0Yhmc7Myq5q1Yv/AJA/9MRW0u4cbCRwl1p8l6cmlgLW2pWvDSSNCPziOZtyiLiCYXP1/C0y+ELdfbb4iigDPZ9Q1AGugEUjGi5OKWhOcq8YKTlqaCmDs/qtSYkJGpVhyYmF5G08AC5+zDpGn9n9SmphlFVqrapZClvKdaCQixt+jvfS3OG0vFE758l0vS8o48H0oZmCwkOtBSsqrEDYgkaxRYcmZKRrGK56fbDqJRK3UNnZbgeGQHwzER0YU5p4UCpKtTaUma6dw7gSmSCZucr8zLtr1bS4iy1jqEZcxHjaKLzh2doc0qdXyn8/yYW/C8VdOXnlvhFVAmoVWoOqLAmEhaGkJNivKdCb6AbADbaLRivVaYeTLvPiaQ6QjgOtJW2q+gGUi31ROe5i8MldlqarzjiUrItanSMD0aSkZ6brc8lqpNcWXUGM10aX0A03G8SJPCuDqmtIlMQTTils8ZCeDYqTa+l06nwGu8ZyelJPFmLZiRWrg0+mS6ZCVDOiA+QQm393PmPoER8EuLffkpR3MiZpc8hKgf8AhqXt6lX+1DzpU0rpEYVqsnaUjTUHD2DsTTjklSK3PPOtoK1hUsUhI8SQIy9RkjIVCZlAtLvBcKAtBuCAd4uux8ZZ/FfKzFvvXGcLqwrRNzfe8R2mEYWUUejZKk53cmAWFBaQRYaXvF5POZcJUw23fe5fRijdJedudDeLyebKsJUwbWfd/hHhq6wv1+Gey3Q1nZ4sroL5V/WlD91EdHdnaCigPgm/ypXsojo2qPDRi7RxZGOrSvy7P3OvlLlvDvGJNDPxNSy3PyNWp9IiDWrJr9QKjp5U57RibQyFS9S108kV+IjE2ldl+fybMO6iqIygj534RvcIqawzg+qYsnE2UEFDA620AHpVYeqMth2jiu1ZunpmEy/EBOdQve3IDmY22O8JYgrVLkcP0VmXRS5bKXVuPZVukeFttz4mPfssLvEzx7ZUssCPPaLJ1SVklVB7EErIrq58pW0/KF8rGZWVR7pte5I9MBn36lh/ElNxgqptVNK38jjzTJbHdABQUkDdBjdVjs+rs3PLXLiWLKEpaYSXLZG0pASNuQERXuzXED2FqjTl+TrcedbcYb4vzVpOqir6JIt6OkeiE5udmsjzTp01TTUszLUKpuMUOo1KScKFGsBxBPMFCtCOhBtaI1SYTRphGJaOwFUuaPCnJQ7MqOqkeAO6Tyt4RpaR2X4nlcOztNmG5ZC1vofaKXgQogFJB6aG/qifSez7Eci643MyspMScwnhzLCntFo+rcbg8iBBeJVHldM6OB0lnZozlOekMS41qjsm8oSSqa1mccFihCOFnv4gJMRZHy6pzk7iY1iWpqJ1xcu029LF7O0nLplCSLAZR6otH+yHFlKm55qiPSz0pNtlriLcyL4ZIOUjroAYt3ezWvCRkJdllgJlpVKCkui4Wblfpuok36Whql4K8VmJRwzlabsjE4hkZ4S7WIGa1Lz5py227MyxY4IuSkgEDTNf64m0+sN4hx7V6qykpTM01wkKGxDSQfvBjV0/s5rzLFQYnGGHWJmUW2Wkui6l7o15WUAbnpFBRey/HdDnVTUtJyC1LaU0tDr4KVJULEaER0cU4NNZnTwQqJxd0VjE07JVFt5l3hutLCkqEEap8nJ9p1YSzLoCJFt6YYQRdKFhOZJt4E3A8BGnl8EY38pZvSaHKJzjM+klxaBfUgLKhf1QUdn+J143qNYdlZYys+l1pSfKRnShacoVtqRobQlKlKEWitevCrOLS0MOVqccUtaybquSd1GDViwrWEbAgcNH/wCwuNIrswxOhxSUy7K0gkBQeTqOupg1W7NMTu1WjPSzMu81TW2wpReCSshwrVYH6VvVE6EJKTbLbVVhKCUWZ6mALxFJq5+VI9oRXSdNeqi8ZtMC7jSFPZeoQ+CfuB+qPQJLs4rLFebdWGvJmXeKHAsXXY3AtyJ2iDQOznF9Pq1RnVplpdU1dxCkvBdlBeYJI6HUQ9CMop3RHapxnKKTMfTAZvD0m+3qmVzMOa6pOYqFx0IUbegxZSUyimSU7WHU5vI27MA83laIPq1V+rF+72Z4jkn3anQG2JNx5Nn6c84lbTnMhJ2Kb7BVrdYqKvhPHtWlJenjCkvKtMvF1YZfTldXYC5zOHQDl4mA6GKpj5BW04aTp8yJQqRVKbTEXrtLkjM5ZlTM1LlxaSRdJJyGxtrvzgUu9M4WxxI1moTkvPylUWVPTDCSlCxmsrSwsUqsrbpGuncI40naFwpqUYcmZl/iuNsrbShlKU2Ska7m5vvsBEKd7OsUTuChT1yCFTTc5xZdvjIBbSU2Xc3tY2ToOkUTk5tNEZRju1JPMD2QqC5/FZQbhUsSCOeq4q6bh+rVd4NSUi87c2KymyR4knSLXCOEe0nBc1MTFNpEi6ZhAQtL76FCwN9LLEbGmr7TahWZVFXlpCl05Cwt9UqpKlLSNcuqlHXaDVoqo1dgpV3STsjzWo0Sdo8+uVn2uG63qNbhQ6g84l1R0/BOmKBNi+7t6osMe101nETwYOZiX+JbVfSw3PrN4gTrY+ClLSbWDzut/RGPXSVSPn8M16cpSgmzVdnZJoD51/nSt/oIjoXs9BFCmATf5Wr2ER0bNHhoyNo4sjDYgZcXXagrkJp32jEzD7RTLVInUmUVp6xDKuSqt1BOw8qd9oxIpV2pWqKHKUUQD6RGJtMnha8fk2YRWFMgBotoDhUUWOljYwJyozDRKUTDqfQsxHMyt+6lWFtABtAQ2txYA0J5xWMWtWNJp6IO3PTrhJXNPgX/AOIqCKn50kATbwSOfEOv3wMsqtY2MNWOEyTlSo+PKHxXeouCyzRITUptSQDNP3TueIrWNBgShzWIq8UzMzM+RSyc7oDqu90Tvz/ARkmfnX2FtdI9U7PiGMD1qaYFnhxDcb6N3EWopupa5DaXhpNpFdiLtAqFWq79DwtNNSElIpIm6ksXygaWT69BbUnaMo6KXMrvNVXEc3Mc5gzaU6+CSCf3orKKu2DFFG71QVx1dcqE5AftLP1w5lNnUZ3ClBIzKAuQOoi1atKMsMTz7Ns8JwxSzNlSqpOSuH5mRl8Rzk3llJt/OtSkvM5UJUgXudiFbGxBjP0it1ydo7M7OYyq8u6+8ttAR30py5dVd4H86JrKJSn1iu0tLsyp+XpUybqbSErSW7hQIVzBBiipk2zTMCyk/MU1+bQmceQgh0JaSshBAWALnbYEXsYrF1HC71IT3KqWWhrsOYqxMvEs1hGtVBTrzSXAmYbVlUQEE7jwsQdwR4xmaJXcR1KUm5ucxlVJRqXdQ2MhLpUVBR/SH6MWmHUNy+KW6kuf84VKfUSt9tGVpCFJNwm+pJGnIAXjOYRl6rNS8+1JM0x1jjNlYn3cnfsrKEkKGts0Piunh1JqFnHEsmbby+pSWDa3MJxpMVF7gtvyjiVrQ61lVZYUk7A5hz1ikpVTr83S5WdnsdVOT8pzWCWy4lICiNTmB5dIJOSr8nRawickmpOZNLu40ycyQeKnY3O4sd4rsOytcmaDKCXkaPNNd8MNzLxQ8tOY3sAtIOt7QinJxy1HcIRmk72sX2K61XaHgynrl8VPTc2JxaFzLDps42pOZN78xb1RZN4yrNKE1UajOOebZNkS6UL1VMu5NADvmv3idgIyGMWUy2GnJdtAQlusLSlAN8oCDpeLVT7dQ7S6ZS8WteR06XSkysulV2lrUAQpR55jufVDRvNJsSaVOTSNFhCoV2kUFzFOLKvNraeSRJyDitV32J/h4axlJ7GVbn5p2Z85TDGc/MZcUlKR0AvFr2jzFSXiRbM6jKy0n5KgfNydR4nn6IxqytQslIMeStUcpWNHZqKjHE82yY5iOu7itz9j/iV++ObxDXra1qoaf4pfviCW7HO4fRcwxLoUq1gBflE8TtkXwRvmi3TiDEFx+Wp4D/Ur98E+ENdUrWtT505zK7H74rlhPDvyvpD8tgPTtEnOXUdU49BSL31zG+pPOLeeQk4VpgIsOM9/CKvKAne45GLKpLPwTpZOl3nv4R5p5yj5/DHasavs7FqBMf6tXsIjob2cAjDz99/K1ewiOjdpdxGFX4sjHVlRViGoAbCZc9oxNpR+R1QaEeSq9oRX1bXEdR6+VO+0YmUc/JqoDylT7QjE2lZPz+Tag+wilCEJy30STci0GQUrVdKQkcoCtV1g9NIKkDLZO5MVYUwoAym6wkHc9IjKyglN7p3hXDbQk2EMuVi+xEckNcbYN/nEeAjc9mFcYk6i/S5tQDE8kBOY2GYXFvWDb6oxBQASSCSY4ZgQRoRqDFYTwyTRKpTU4uLLuu4dmMAVacZmpR+bw5PqzB1kasqBOU+Ck3I10IP1RhKUuabS5J4ip3CI/wBu4ppafSlQ/C8eo9nuJTXqW7ITyuLMy+hz2PEQevW20UUxU+ztWLnKDUsKtSc4HCguOMNpbUrcapP52lj4x73CFVKRlKpUoNwRjHKlIzuNMSTkrNIdlvMzraXRcJUQ0lGl/HQQPDE6wjCktIzrflFPmZh9qaaG6bhBSsdFJ3HrjdLrvZ9K8anu4W4ICsrrZk273B2Ot4fM1rBlJqcvRZTCan/OYbcY8mZbyPXuAdVCxBzDXbWGbUlaDzEUXB4prJnnsqpzA2I5eVqqi7Tgriys02nMFIINiPDXUcj98DC0xKGmz0s7NMMuOTLa0peXkzJCVg2J05iPQJjtKwPMyvmmYwtNvMsLJDBl0KDar6272nqiA3irsvXNNsKwa60pxQTdxhAAubX+dtBcFKLT5gjVcZJrloUNSqFNptBqMualLTExNscJtmWUV5TnSolSgMoFk9bxHpPk07Qqe0ioyLK2W1ocS++G1JPEUdjuLEbRvXJnszamHGF4XsttRQocAbjT9KGT852ZU+ekZZzDAWmfCSy8hpOQ3VlN7quLHfSJRhTcd2mWlUqxnvZI8/xNNU1ihStJlaizOzAmy+6pgEoQMoSBmIFz6I1dbp7WKfKaMtSEVCWcU5TXibZ76lonodx4xbzE12YSz7jLmGrKbUUqswNwbfpROnMR4IkKpS5QUN592aQ2ZNxppKgRfKkXKr3BFtdrQySyUHoK283UjqUeGq9KY3pXwTxOtUvWpS6ZeYc0Usjkb/nciOfpjO12jVChT5lJplTVvmrHzXB1B5x6RjF3B0nWkmq0FM5OrQHFOtpAUOlzcXOkZzGeL5evyDEpJy62mmCFHjWKidhrcxHaHTfPM9Gyb5cuyYFwK211hiWVJOhA8IKt068oG0FlzS4Jjzq9j2uzZMygISnNt15wdKVLSVdPxiOArOkKIOlzEiwSlKbbm+seaR6EDcOVITytrFpPWVhKm3Gb45631iKtxQLWY7XiwqS//CVJKB/tXtvVCSWcfP4YsjX9nYtQX9LfKlewiOheztRVQHid/KlX+yiOjcpdxGDtHFkYisd3EVSPWZd9oxMpAAkar18l/wD6ERKwQMQ1En+sue2YlUy6qdVsv9Vtp9MRi7To/Nfc2IdxFKpF0BVttIMLkJyixhqG1FoXX6Ikob0zJ0t4Q8pFYoiFlZUokZhfa+scAQdRYDYQdTl1kAD0w0pBFzcx2J8w2XICCq6rbmEOhuo+oQ9alE2GnjAykJN75lQyFeRsezG4xg1a4BZcv46RAxnhh7FHajXZWVfS1MMSrbzQVoHFBKAE35E308bRYdl+c4xbKjf4hf4QLEzim+0nFC21FK0SbBSQdQQpqNCg8NJsytpWOsl1KSTm3cTSLkrNJWK7Tk2dSod6ZbTpf6aefUeiLampHw1wKm9/iXDf9dyItelXa5LpxZRiWa5T7LnGmt3UjZ4D2odQMQyuJe0fCb0tLCWWw0tD7Sfmhz4xRKfA3v4XilOMXLHHmSqTlGO6nyKjDFUXTK7iAsVBqRmHFENrcdDeaztyAT4Rb4mbm8Q4PemJp1qdm5EiYYmWlpcKmr5XE3HJNwr64oqGiWTWa/MTElLTRaWcqZlGdKbu2JtGnpdTllVORlZSloYZUFsPssFRStLuiiAdtDe3hE6k1Gos8ylKnKdJ5KxTLmVVKnyNRyd6ZaCF25uI7qvWdD+tETGElNzVQmEyCQuXw5LNNvrSdlqVdR+2o/Zibh8tYeqFYo9XWECkOqnGQvTiKQCMo+l8WfVErDM2JGXlJSe1brfEcns3MO3Qm/oHe/WgxgqU3LqdKpKtCMFyIk26KmZWdZTdc+2lZAGzhOVQ+0D9YjS4RpkvUu01x0ALksNyoaCz83ii9z9orPqjOYceaorNUkqupLb+HXXJhhJ3cUe6Ej9cNn1mNPQgvC/ZKucdSUz9ccUsqV84hV7H7Nz+tHRgqblIWdV1lCBQYhq6qvXpqdUSELWQhP8AdGg+4RTi7oJzXtyAgbudeVKSrU6jpEkJSwzZAsq2pvGdJ8zZgrK3QiLYFionQnQQRDJKk8vTDrXUkH5ul4K5ZtR8NvGA5PQKS1HhKVOE2AygQsyU3ASTom9uUQX3czpCfxhozgC6ibn64GDmFy5BXgQLKtlGthyi5nUp+CdJsL/GPW+sRSK718x0HO8X00kKwtSSdPjHbfWInUycfP4YHqavs/TloTwP9ZV7KY6HYC/oR/8A1SvZTHRtUOGjC2njSMDXVqTiCfym15p32zE+ji9Pqijt5MBfr3xEOsNlzEs8CNPKnfbMT6YoebqoBsJcafriMfau7/1fc1qfdRXJsU2AtbSLxjBmIpuWbeYpy1tOJCkKzpFwdjqYppNryiel2n1pZZcdShSybAAkC5j1fE2EJzEM5J8HEcxSpJhkNttSqilTiupNwNgLeuPTRoKpdtkto2iVK2FGBGAMTJJPmpdyd+Kj3xysAYkt/Rbh/wCoj3xWVyl1ikdoEvhlGKao408EEvF5WYAgk6ZvCIteRVqZQ2qxT8UVd1lUx5Ott95SVJVlzAiyiCLR6Ppqd7XPMtrq2vYuvgBie+tIWf8Aqo0/ejj2fYmC8wpaz/1Ef+qBMsLAbYmccV6WfW0hZWSVNJUpIVyXe2vSFrGJ658IFYckq6/LNyjI8rnApSlurSgZst9hfQDS+5McqFN6ML2msrXWpsOz3B9UpNXeqFTYMvkbyNoKgSonc6Hlb74Wd7OqpUcXVmqzM3KplqkwWkJQpWdFspQTpbdAv6YxEq/VnnSJDG1Sln0pz3qDnxSgNxcKVY+Foc+uomn1B2Tx3WJiYkZdT57qkNOAEAhJKr8+kWp7vDhTPPVVVzxyVrGrpPZziOk1BueZn5IuI0AzLylPNJGXYiHMdlz9Hx/J4gpBYEoFLW5LKWRwlFCh3TbVNz6RGJoU5V6hS5ebn8b1WSMy4tts95xCcttVHNcb9ItsUzuKJFijYXplYm52roZdmpp9h9XfSblIubXASD93WHpwjC6iJVnOaTkFkeynGVPnpqal52jkzaiXW3cy0nvZtijrFxIYGxu1Os8aqUqUkwsKeRT2y2pwDXKVBANjtvzjKU3F1cncOy8353muNLuGXmBxDcnVSFH0i4/VgWL8S4oE5IIkKlPJcFLRMTCWXCB+ccxA/u2vAUoym4tZhcJRpqV8manFfZRU8SzkrVFTcsmeOVucTc5XEg2zpNvnZeXhBKj2a1ucnnJht2SSk2DaeIoZUAWSPm8gBGcexpXZunSdSYqcy0iYayuBLmiXUWCvr0V+tC1TFOI5fC7KWarNuVCqTARLpSo5kto+cR6VED1GJScakt208iyUqUN5FrMt8U9k1UrlTkamh1jjOhpuoNhVr2slTiTz0F7RZ4/oVaqc5KSlMpjjsjIshDeUpsTpfc8gAIy1AxNWZ3s9rDj1Wm1zTRcXx+MriN5QgoAN9Ae/fr6og0eoVaapErPVDG1XlTMuLSlLYLgSEkC5OYdekVqKLjZsjScozxRV2SxgfE6SSKQ+SeZKffHDBWKDcmjvDTqn3xNxRUKvRMBy78tix6fmUz5SJlh5V1NqRcJWORunaK2m49xDVaYEt1WYRPSaLPNi3xrY/wBoPEfneo9Y88tnglivc9cNrqSlhdkEOC8TgBQor+nK6ffDHcF4qWf6GfAP0T/GJjOMa9M4brKHapMcaXlxMMvpXlWhQUARpuCFbRGo03iGekZWYnu0B+Tdm7FphLa3VAEkAqIFhe0LGjTccVxp7RWjLDa4JGBcSA96jTH1D3wZ7BWIcqSijv32tYe+OoLuNK3jSew2MXzLKpIuAvbhWRWXbxjdUyRxJhGVrNRr+IFVJhuXHkuZRtm1vccjfKPXDvZY6tklts9EkeSPMuomlsLQUFpRSpJ5EHWL+fUEYWpRv+e7b6xGdU4suLcU5cqUST1Ji3qayrClFy6hTj/4iM2rG8orx+GaSlZZm07P1FVCfJ/rSvZTHQ3s8RkoDw/xKvZTHRsUeGjF2jiyMVWbIr1RWTe8077Z5RIpS0GnVfLqrydJN/piI9dSPPdRv/WXPaMGpACKbVyE3+Tp9ffEY+0aPzX3NeHdRXoOYRpcHTL83i+l8aZceS0vKgLUTlGU6CMuh85wlIA6gRosEpKcY00f80nT6Ji0LqaQaiTg34MkYvGbt2kb8mkH9xUUOI7Ds4SCd6tp+yi6xVNsHt3ljxU2QlDRN9llsgD03IEZ7EqyzgGXl3gUOvVNa0pOhIS2Ek/WbRoy4sWZEX/ikvIu5GQqwdlVVKcoUy0GkGYa+Y823wxY3ISCQLbE+uKaapz9Wm26rS5puWq6UpC2VKCBMEDLmSTpcjdJ313vaJkzMUSpviZGIpBhtbTYKHQ6FpIQkEWCOoMQQ1RJt1aJLEsskINrzTa2c3ik2It6bHwiV6ildRPQt04JOX6I71TLc55DXqeqmTg0UoIKUKPIqTy9KdPCLKQSUUrEKVAhYpjl/tJgGIJtieoEpQWpxusVJMxmZcZusS7VrFOcgXBOtthaJTCEM0SvlK8zbVMDPEOgUboSPrIMM4RUoyWQqqScJRbulzB4ZkfOGH6KwrRvymYW6q+iW05Cs/ZBiLI4rkHsQ1KtTk49KTDjyBK8NnOlDKToncckoH1wsrVZaR7L2paXfvVJyYdlkISe8htRSVnwvYJ9Ziw8omaMhFNkX1tNSqQ2oA/OcHz1etV/ug1Gqd5S5i0lKraMeRT0ubpb+Mp+RkHVpp1VJSwp0ZShy+ZGnTN3fQY0hmkSWP6w66EqYp8kzIuA6gpORCx9WeKfEWep4bFSUoqn6XMAl22qmlnS/wBFY/eiLSnJuq0WtVR853pyea4qgLDZavxIhsScN4hcDVRUpdSRTaXMytaqmELpUsuceSKvzyNRb6TZv6hFxIzMv8OFzrSQ9JUfhU6VKvmqWo2Wr6i4fqinxGzMLodLxHKOqTO01YlX3E/OTbVpX1XT6hCIafpkjTpI5g6i00+nmXF2Iv4hIT98Byio7xcwxhJy3T0Q7DiDLUHHEi4bLl2bgeIWUH8RDcPS9Zfw3KlpmiPsBbglmp14odWbjMBZSRvbcwyqzbVLxRjKVU4lAnGnEpF91FxK7eneB05UnO4Yp8uKlJMPS6ng42+4UEZlAg7WIik8o6XJUu/m7FlihhEthqdYbbS0lFZbTkSbhJ4ZuL3PO8S8ZU0O1KZxDQU8GoU1y05LoF8yBpxQOYOyhFDWp6mSuG26OxUWp2ZXOpmFmXCi22kJItmUBc3PKNBUJ96lYzmpqXIzB05kq+a4gjUHqCIi57uKuXjS305WeZCYVLT2Fa5VZFsIbXIlDzKTfgOFxGn0TuPDTlEeQ7q8PgmwLTPtmIeK6SuktLq9BWtFFq44brYN+CsEKLSvQRceETZBlbkzQUpB1YYtb6RgVIxVPLS4aMpOo8WtjSYCH/1uxD9KZ/8AyCKjF9Sn5yv1CVfnn1sNTLoQ2pwlKQFHYRa9n60L7bMQKSsEKVM5dd/jBFBiNKvhHUwoEXnHb8vzzB2ltRVgbGk5Mpkoym19esaOfARhakXAFlPaesRSpa1zeu5EXdWIRhekZrWzPD7xGVVd5QXj8M1ksJq+z45qC+f8Ur2Ux0N7OiTh94/4pVvspjo2qPcRh7RxZGKraT5+qGc2HlTtvtGC0k/kqrm9/iEe2mBV3SvVA8vKXPaMGpZ/JFX6hlGv64jH2jT/AKvua0bYUVbYLZBFgDFvQ6umj1aXqHCS+pkkhCjYHQj+MUqlbm1x6dI4KKj0t1itne411bCbt7H1GfmFvv4QkHHVKzKcUElRV1vlhJvtAos+sLm8IycwpAISXMqiLm5tdPUkxhw0tYAAPq0h/k6k2Bygcha8V38+pH6alyRrhjDDJP8A9j04elKf/TAnsTYUmrJXgWSIHNBCfwTGVuEXuM1zDspI7xCQOR0jvqKnUP0tLobCTxlhynMuMy2DZVpDossBSTmG9ibRIVjugrlVShwlLFhxQUpu6cqiNiRl5Ri0y6QQVHumHhKEGxAJhHtU73HjslPSxqhibCaQF/AmTHQ2T7oM/jzD776nHcJsuOK1UoqTcn6oxb6swAtoPwiOlIJuRbwHKCq85LM76aknkjdHHeH3JdcorB7KmXFBSmypOVRGxOnKHy2NcNyrTzUvhGXZQ9YOpQUgKtqL6RhCq7+X8za8PVlCLAg+iC9omsgLZabdzco7QMPMsPMIwq0lp8BLqApNlgbXFo5ePcO+UCbXhRCnirNxMyb367R56bC19oIXEuWuLW2MHfStYH09O/7Nw9i7CEy84+/gyXcdcUVLUoJJUTuSbQwYkwSoXOCJbTwR7oxSQQkkC9/GDWsnpmtHPaai5gWyUnyNccRYIy5jgdgAjomJasaYVestzCoUUJCEklJISBYD1CMK4rulNtjvCldgAABeA9om1mFbJTWhuUY5wr5DMSIwufJn7cZoFOVdttOvjDJPG2Eqf5NwMMuoVKpCGiVBSkgbakxgRdAKjreGkuhAht9LQV7NTvc38li/BshOCfksKKl5pBJS6kpBufG/OM3WZ1dcn3qi+hKFuqKlBAsAOQikStHC7yu9f64OqZUpnIlJA8ekTqVJzyY9KjTp5oKtxAYAvuOUWNVbL2GKKAd1Pb/SEUYI1vzjQzigjDVFNgbl61/pCPLU7Mo+fwy2rzNV2fN8OgvJ/wASfYRHQuAv6Ef/ANUr2Ux0bVHhoxNo4sjDV02rlQGhvNOe0dILSm1JpNX03YRb7Yhaw2g12f0I+VOH94wann8lVbKQBwm7E/TEY1eWTS6r7mxGPZRSFq1gdBEhlsJVawsNTHNIzqKSRfmTsIMtpDacoUD1VDSlyKKPMEtSLEFywvtHJy5zYgaX0EQphWU2/RO4hGnlr+LQdTzh8DtcGJJh3FKzWSrXmYVtlRurU20JgrPDbdS642HEoIKkm+vgY9BmaDRZqYmZREiJO0vLKQ60VLUlTqgNlKtYQYxclkJOooNXPP1O6BCU6wN5fDTkCrqO56CNPV8HtUyhKnRPFa0rI4aWiUqAXlN1cjzsYJLYKS45JMmYdPlTHHU4lm6LZScqTfVWm0dummHfxa1MoykEennDZi6VZUWuT9UbyUwCyt9aTPuoBCCkFmyhnSVWUL6EZT9cMR2etOvK/KDhCikIPAv85Ga6tdBygqlO97A+op2tcwpCEAknvE6DpA1EpXlAuesb17A8pONNvImUyjaJNlS7JU4VuKv3rchpAmsBSr3CIqDqAJRD7qyzcEqNu6AbkDn09cNu5A+ogYRbZI1EKG1AaaDYXjU0vDEvPMz+abWHZaabl0ZW+73lWClXsQNPVFh8AUGpvSbNSK1MtFwngEag2Un08x1jlGdtASq007NmNTZpCEFWsFdBUkBJGm8XU7hVtc5RpeWnHA7Um0qJcbslBUeRv93vi0l8HyMq1MPzb7j8uiSedbStBbXnQcpJAO19tdYXdSY2/gjEkrCSkWUeZ6Q3KoWuSdNodw1D5t7X0EKUqOh/+YXQpqDK+7YAW6wJZJ3PqEHylS7AQF5IAte+usNHUWWgNCwSdPVBW8xUSfmjnHIaSbpT6TClJBKSbaeqGbuLFPUekZitSgLW6RfVGycOUXQG3F3+kIoWLi+cHbrF5VCDhyjnwe9oR5avfj5/DKI1+Ayk0N4pN7zKr/ZTHQPs8N6A+bW+VK9hEdG1R4aMTaOLIx9aVet1BHSYcI+0YWln8j1ff+Sb9sQlaumt1DKL3mXPaMLTNKNWCf8Aht2t9MRi1tH5r7mwu6iEBkHhuYYVrWkJGl+cNKuIAm1rcoKltZOYJuR90PpqOn0AusgpykH02hrbPDOiTr03iS4qyCCvMRt0gBcunMbj6Pvgpto6yTJUsyuZfbZbCStxQQnMbC5NhF9O4Oqjcq5NMzAmX2nXG3Gm3BezdtRrc+jlGZYDyplpcu5lWlaSi3eN73EaqpVXEdNKi+4w064pwlDYQVJKwM10jUE2B1ikFFLMjVc21hsVFTpFZo7LTVTZdZZmFZkpLmZJOl7gHfUbxoZnB8+0hbUlPuvuMPpbbbJyAEt5yb3sNIzFUrc9WFNuzoQtaDq4lsJzHQanmdIvvhPidUgqdQlvhNuBCnAykEryW15nuw1oXdxf8llmgkvhGsqbzeVKRNOvpRYu91QKM2fNfXS8BRTsVJpBQ026uTffABQsErV8wWN75Tt0h0nXMWPSctNshC2BMIaQsNptnCcoB9RtEQYkqzYQ2pTSTKuXaVwxdBCr5Qel4DwLqFbyTtkS26DOsVSlSq6ktt2oN5cza8wb1Iy3BsRpE1zB8+zPBhutPIKFMoQtIIypcvp87TbaKR2uz7tQkpxtTaZiUUQwlLYCQSSTp6SYsZ6s4opBaenGmGw4UKbAQkpsi5SAEnbUwYunrmLJVVZXRXpwlWG2J5xLzqHDw8raVZhMhaykG4PXWOaomIDX5SnVKoOyrz4uhxx0qAAvaxv6QBDxiutPuBMuW0qcU2lptpqwTlVmSEj0mIE7X5ybqiJ2YlZcuN3SWy2Sg73uCd4OKL0Dhqc7E6bwxXVTSpVkTDzcqsJaU8eGQoi9kgnf0Xh0jRK5UZ5pucmnmPK21ALcdzLUkAmxTe9u6fCCIxrVnXy4pUuoCym0lq6WVJFgU66H03gQxfPMrlnF+TOTEukoS8tu6ykgjKTfxPKA5Qvlc5Rq25AWsG12ZclfkRaTMGyFrUANr3OtxoCYe5g+qLUymUbMyXGA8vJYBF1FOW97HaFdxpWmlyTpYZUWUAtuLQfjEgFNjrY8xcDlAmMbVViyAzL8LghnghJCcoUVDY30JPODaFjr1tQBw/NshHnEppzTrS3EKdIurKL2te4udIzxJUdB64vqliiZqlLZpkyhCWmVFxPDBJJ2ubk/daKZxtIVkSvTlHdlaDLHLOQ5gbi+vTrCvDInvA3/AAhiGVpBWNFAaawpcdeupYFgNInzuVTysJugWBvzi9qV/g1Rh1Dt/tCKZtNka7kxoJ1oLoNGubgB3194R56srSj5/DGUTT9n4tQnh0mVeymOh+BcvmZ8JN7TKr/ZTHRt0OGjD2jiyMbWUjz3Pk7eUOe0Y6mpUukVcjQFDdh+vHV3+mp0JI1mHPaMSKen8j1Mm2rbftRh13ZPzX3NmKvFFShoZidCR1h1ioQ1a8qSAMxttA2ZjQhYIEVs2rhuk7Dnm1KACeeukMDKEk8Qj1QUvoWtKQcqekNebdznp1G0BN6DWWoWSmfJpxhxooSUOJUFOXyix52jcs1+QaecmpZMmmbmXHHFr8oJKVKTayTkva+towsmhtiaZU6gPICgVIOxF9RG8afwdIz8rNSa8q23iFKVmslJuq/qvli9N9Geasr6p/8AATeKG25anoVMU9wyak52y5dC1C/fvkuFa39MSDi2XLMy2/MSr3lF/jC+EKQMpToQjcX3iOzVsOS7CUFuUDT0mlt5BC8ylcUFWb1XIP8A8RVUWWwoapUnJ91vyUOqRKoXm+ab2UCDy0i931POop3vFkqhVtNElWJZMzT5hkPLW82XzZQOXKR3dwU3ieuvfIpNpuYkmVSy0rLYWMq7G975bgkHX0xVVUYb8yITIJYE62lnvNlV1Gx4l76bxezszhKdL7z6mHXlJyhzMu4s2LWt/eFonieiZRxje+FkCvVOWq8m2xL+QSqUK1IevmSm+UbcrmCStck5SpMTeeUPCkEyoPGBUCPzhcQs1MYRUZhRbllkMtpaRxlNpy2sTf8ASBgMlVMNyqlsSpYZRklFKczKJWsOAr32tY7QEpXxXQW44cOFklnFUq02ypS5YqbnC+lSXkoBSSc22hJv09cBbr9Nap/kxUytzylMwp1cyklSg5m56C6RbSEmU4Pm23C8Ws63CtTqVKzn40302+ZrAESWClVpxbqpdmTQ2EJbEwpYWSojODcZSNLg39EUTfgTaiuTLJ/E8rMMEO+TOALQvK4+gg2cKtf1SB6oerFEoZxT6Fy9nFtEkONpOVKiSk666G0YzECqS0zJsU1DSlhkGYdQ4VFS9iLHQbX06xUN3UoC+28SlUkmVhRhJGmxVUWpyRkktOt/J0lstpcSoDUkEAa7aeoRlUqvmVceiHTKrKIO/KIwSoJsN/uhL4s2XSwKyHuDMvMLAEQ4oWqxCbkCGG5tvfY9ImISC0O7ygN2GSuASo8NQF9RYw5tv4s6bmFQnKhQIIvsYIhQCMtxe8K30GS6iEKQkC2/LrFzVVhGH6SFC3dc2+kIqHwbhV9osquQaBR1K+bkcv8AajzzzlDz+GM3Y1uAMvmN8pFgZpR/dTHQ3s+/oF7/AFSvZTHRvUeGjA2jiyMhWEpTWagrc+Uua9O8YPJuZKHVVAXslv24BWVHzvURv8pc9swSR79Fqyf7rXtxiV89eq+6NmOUVYpVOlzu2CfGFAKzptzJh6GU/OOsdYk8wkchFrnJdQjbeSxNjra9oK44CcuuhtDL5Ebb8zDUix6xLXNlVkTKfLiYnWmS5kStYSVEXygnUxrKjg6Sk1THEfmQGJcOn4tOpKsoG9uh3jKyXlInpfyP+cqcSG7DdV9I0rlGrFYmA1VZ1pMqy08tKmMuW6D3k2FgDfe8UpxTTyIVZOLXasFdwAy1wFPzLqEmXccdCEJJSpIBsDexuD90I52eybUyAKg+Wgh1Szwhe6LHTXx+6KRjD9Ym6U5UWkKVKthVyXNSBvYQq8L1pJSlZytrYL2dT1kpQCLkkxVONu6T7V++XjmAUeWsssTjqmipwPLKEgoy21Guo1gkjg6SlwETJffcK5lBzJsgZB3SbG46jrFFPYfnZOkM1Jma4yFMhx0BzVvMop0F9RpvAlYaxI6wHwHCysJWVh7QgpKr/UP4QUo37oG5Nd8mKwMXanKSTa5hTa2eM9MBocMJIuMiie9vrHVnCzFLkZSXaTnm1zzkvxNRnGmXQmw3gLeE8QdxltdiLoy+Uj4o5c1jr3bp1hiqDPpo83Up2aFpcIcZRxAsrCl5c2h0Gmh5xz0sohTzTcy2XgFpl+z1QeDRQj5rQJC1LyEHW2htApXAfC4MxMulaBOoaWyU2DjZcyZgQbiMut+YUg2mHbnvfyh3veGeUzCUG0w96M563/GEU6fQZ06r/kaM4KlHXEvpqQYl3ZlxmxbKi2pKjdO+oyi94svgHKobl5Zb6mHVPupLqhcuJASUCwVlG/WMWqrThZZlyotpYJWjh905zuokak+MDaqM+ghSZt8LKif5Q3ud+cM5Q6CqnU/sPn5XyabflXE99pak67ixiAU2UO/e/KJTl1C6jck69YA6ktHNY6aXtpEos9DvbMRSCDpraOLjyAoAAhIFwIaFrURYE67w5PziV6X1hvMHkPLpmAkBBTaHtpy2CdfRBuE2GUlJKieUK3kRbY2ESclbIoovmAWpOxuDteLWpgKoFFzaAJc9qKd5wXA0JOwi4q5Sih0fpw3Lfaic12oefwzmzW4BA8xvFJuDMqP7qY6B9naiqgzBtb5Wr2ER0btHKmjB2jiyMdWNa/UDmt8qcH7xiVJf0JVVc7Ncv70BrQQmtT2neMy57Rgkl/QNVFyNGtf1oxK/yvubMe6iuQkqb1PqhyQE68/DlDUKPDTc2tsIabGwOt+fKH1HQxa1OrSEmwBgpWQLCGFIQOvgYapsm1laH6oNkchRNuyzzbzK1IdQQpKh+aesWy8VVhxZUuZSSW1oIS0lKbL+doBa567xnXnVlYF9YKyHHBYXA5kxTOMSfZk9C6lcRVCWk/ImnkFpKitIU2lRQediRpE74aVh5wOPzLa9FJUFNJsUq3BFtRpGcsltJ6ne8MU7ZJsdPvhcUtEw4IatFu/iWozUq5KreBYWhLeRLaRdIUVAaDkTHJxTV2qf5uROqEsGy3ksNEk3teKUFxQulJH4x2RWYq9WsNdrmCyfIv8A4b1xSkWmWwU3zHhJus5ct1aanLpA5fE1VTJtyQdbUyhKUgLbSSUpVmAvbUA/jFHksNYO2m2t7RznLqcqcehKeecdWt5wALcWVEAWGvhEJ51SWybWUrbwEFUsqOa5smIsypWQpAuesJCN2Gc1FDlr+YCoA26w4rt3bbdIiloqXdXLaCFS7k5RtYRRxROFRyu2gjj6gjS9uUPKluoSgkabwyXl1KupZGbkIlBnTx3hG4rIsk3mBShQV003hQ2VEXO5tpBwgEXOgvzjk8NCCTz5wuIbCKhJACRqbGBLPe0Ow26wRKxmOn1RGfTc6m4tCxWYW7AtS4V6Ecou6wCqhUX/ACnPaioAGW2p0i8qwBodHAOnBX7UCo+3Dz+GTNT2eC1Af/1SvYRHQvZ6LUF8f4pXspjo26PDRi1+IzJ1ZviV+eJJAEw57Rg0q1lotU1GvC2+kYHWbprU8QdDMOXB+kYZI1ebkA4WFJu7YKBQFXttvGFWUpN4evybUbYUQUt3Rm6He0OA09/ONBLVatTMu8+hLCm2EhTnxKNB9UI7VK80htSkSwDzJeQeCixSBc8t/CJqdS9rL1/QcSM04vTUgi/OBFxS7oRqDzO8aQ1Sv/JLtyw8tNmCWEWOtuniI6Xq9emGw40zKqQoqTm4KLJKdwdNDqLdbxRTnbRev6J4l1M+JZKCFrSCekOubHS0aFdTraHnWimRWtlN1hLSDl7wTY+NyIY5Wa2KimnoRIqeWvIbNIISb2sfXC46j5L1/Q2NGfWBzB12gPCA72p9UbIzVdCEq4Ei4lRACkNIIFwTc9BodfAwGVqNam5ZUyhiQLSSr/YoucoBVYc7AwFWna9l6/o66ZmEIskG5F9TDU3OYlJtfpvGuZna06mXIlJP5SFFpRZSAQkXN+kKiZriiUplqcT3MpyIsvNfLY872MDfT6L1DdGUCWxlukqv0gS3RnypFo1QqtXUw28mSki2t3hJJZT8/pCJnq4uabYRIU9bjgUU5GkFJy3vqNNCIZVJ/wBfcDkZlKCUneOWlJBukgiNJIVqpzzymm5CSLiRcpLCRbW3PxMNlKzVZ95bTEnTboBUoLbQnQanc9AY7eVL933A7GZbCVC97ekQvdK7J6axpjU6ypClNUyQdShkvHKwk90GxO/UGDsTtXUhCnKZT2+I2HQpbKUpyE2BJJ0vHOrNZ4fc5O+RmmQggkqAUnW0SSpKk9w3uOQjTceoIStS6fTUFFs10oGh25635RHTU6mZpyXRTZELaWELTwk6EmwG/WIurOWkfcrGVkZwNFIusG52EIGUufOHrjRpqlSeeabRTZLO8CUhbAGgve9zpsYP5RVOEp5NMpqkC5uhKTcDc6HUCO3tRcvcbEZF1CWmU2UYj5SUm2p5xsH5mrtNKWuj05SUFQUOEkkWIBNr8iYRE1VDMOS6qTSkuNgZk5UaXNgN978oeNaaXd9yTkmzIWJAGp8Iua0FeZqOnowr2jFi5VJ5ltS10imNhN9HG0pUq2hsCbmKKrVaYqqmuMy0yllJSlDKbDe8PFzqTi2rJePgC5t+zu3mB6x/3pXspjoTs7v5gfuR/OlbfRRHRv0e4jGr8RmRraj56n8up8qcH7xiPKy0y84oMsuOWtfIkqtB6yQK5P2H+8ufXmMClpualc3AmHGSr5xQsi8Y1S93hNiHdRdScxUqe0hlqnPFBJLyS0TxQRa17aaX+uOTNVEMOMLpjymFMhtKCk3QoJy5gbcxyisRW6sgZTPvq8S4bw1dbqqXL+cZjXYcQx5sFTovcLSeZaKqNQKkcWkvutsPtuy6EtlJbCdLXCdbgAeqIAVMsys1Ly9LnW25haFKBuSCkk6WSN7/AHQHzzVwdajM/tDBRW6mEKBqUyVW0s4YbDUS0XuLgTZJmJudmEFpdOmiVNcMuLuV2zpVqoJF7ZbD0wd2amfKJKYEjMrVKKCipwEuOa3AKsvL0RXefKsLJ84zF9tVw1dcrJUAKjMDxzwHGo+S9xlBInTM/UH0OtpkpsBcvwMyiVKIzZrk2F+noglNqE1T5DybzdMr7yzbUIWFJCbKFtbWvEFNdrF9ai/a36cPNdqoItUnyPpQrjUtay9wqCLRisTyP5SnuKbQq7KEoy8MZSm17a6Eb9IRmqzLanHjITSFrLZPCUQLovoNDYG+0VMxiCrtqATUHx+tDEYkrJ7vnB7xN4Cp1Gr2Xq/wc4rSxZirOhfCNOc8n7ikNpasUqSoKvmtffNp4wF6pTzZDktT1omEoCAsthSAkKv80i1zpcxGRiCsq184v2v+lvCO4jrFrJqL1+oIhlConovV/gGBEqVn3perzM+iRmWi+nZAuUG4J3FrGxFuhiMJryWoOzMvTJhtLrLjfB1ISVJIuDbbXaGoxJWct/OLuh6iHtYlrCib1B3oCbWg4aq5L1f4OwrkOk6lNSrLIRJPFbSEIUSDZQClFQ22Oa0SvO6puTVLTkhMJQpZJW2nVOpKQLjYAkRDXiGuIVrUHcvXT3Q1OJ6yV61B0J9XugONR52Xq/wBQRJmZ91ba2ESj6Ultttu4uUhJJJOm5uYLOVeZnHJwFp4IfWhTYKbZMpvuBAF4lq2cAT7oB10A0+6E+E1ZF80+vw0HuhMNT+q9f0UwK5NNTc89mo+TvEH80jUd20HZqYMoJZUs7qF5nB3TckHT6tREBOIqyRdU8ofqjX7oU4lq2cjyxQtyyp90TcKj5L1/RTDloWD9fSW30GTmFFxTvcIGU5zcX0vcWERX6o35dMTrUs+tbxSoodQMosq9tB98A+E1VTcmeXttkSdfqgIxTWSbCdV9hPuh4wqLkvX9EsC0sFVOSDjyXpiTm3HGWyhIUAoODWxVfYi/K+0UDoXqMhRfqIuhiqs31nj6OGn3RBnKhN1RwOTjxcKRZJsBYeqL08aeaVvP9HYTZ9nacuH3h/ileymOgmAf6De0t8pV7KY6N6jnTRiV8qjMdWQEVmf8Zlzn/eMQ+ErQ3FjyB2iXXBmrc9YXPlLg/eMRUqDSbKjJk82bMFkhLhCcxI0iOpeYXzC8PdWQSdNdoiKbzLJvb0x0Y9Qyb5Fgh5CkC5BJ6wJaw2qxN76iIzSCHLak+ESlAZwpQ0A5xzSTOzaDN6kK1MKtPfzaQNx7I2CBfwECDqlI8T90Ts9SraWQXNcjUeqOVt6OcDtbYmHJIV3DpyvBsKhi18VzLsbQRtFh47EQNATxiL3A09cHtY97QwfA5eIwjInb64aAFXVtroYat0XCQLgQ5Petm09EHNI7J5DgyhwncHn0jglTZJIJtsYlIb7t9EptHLdQpITvpeJYnoPhViJMOK4et7nYbACBM51WBF072hX1hRJhEXQdFamKruk/wCRISCpViNL6kQZpr8+xNhYQxCkpHO/IdTDDNHMQB4W5CJWbKppBze4JIA3hqgDdQP3xHbKlkqUSTtaCgoAIK7+FoOE7EhCSXALRwGVV4VC0g6bmOKkuPWPdSOsA4apTaWyoqsDvfcQBCw8AUEgch1EHmWUqSkpyqUrdPQQxKMlym2nKHjaxOWpv+z+/mJ+4t8qV7KY6OwASaG+T/WleymOjZo8NGFtHFkZCro/Lk+TreZc0/WMVrwAAUCQrkI9eXSqc4tS10+VUtRJUpTKSSTuTpDTRaSTc0yTPpYT7oz3R7WppKt2VkeOJK3DZQ25Q5Y4abm3oj2EUWkp2pcmPQwn3QholIO9Lkj/AOXR7obdZ6gVbLQ8fl7g5wnMfwh6lldklXrAj14UWlAWFMk7f5CfdCeY6R/ZUl/26PdHbnPUO/stDyZ1SOFZfzidLc4Zbna0eueY6QTfzVJX/wBOj3Qvmalf2ZJ/sE+6F3FuYVtF+R5OhBSQTbWGLQc1gfTHrnmimf2dKfsE+6E8zUr+zJP9gn3Qqo+Izr+B5K1LhBzjXrrDlJUb3It1j1jzNSv7Mk/2CfdHeZaVa3myT/YJ90NufECr+B5KlndWZIA8YVG9ki9upj1nzLSv7Mk/2CfdHCjUobUyTH/QT7oMqN1qCNfPQ8wXmUwe+PERFV3EDx38RHrXmelkW82ylunAT7oQ0WlHemSZ9LCfdE40PEo9o8Dx8d5VreMETZV+nhHrnmSk/wBlyf8A26PdHeZaUNqZJ/sE+6HdHxFVfwPKF2LdwbE72Mchu1ik7849X8zUq1vNkn+wT7oUUeljamyg/wCgn3Qm58RvqM9DygotcnQQMKSs2P1CPWzR6Wremyh9LCfdCCiUlJuKXJj0S6PdBVDLU57T4Hk7YKV3IvBphKe6rcnlvHqfmimf2dKfsE+6ONHpZ3psp+wT7oXc56nfUZaHkoFk3GkcSLEjnrePWfMtK/syT/YJ90d5lpX9mSf7BPuhtx4ge0eBSdn9jQn7f1pXspjo0cvKy8o2W5ZhphBNyltASCethHRp0laCRkVniqNn/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solidFill>
                <a:srgbClr val="000000"/>
              </a:solidFill>
            </a:endParaRPr>
          </a:p>
        </p:txBody>
      </p:sp>
      <p:sp>
        <p:nvSpPr>
          <p:cNvPr id="4" name="TextBox 3"/>
          <p:cNvSpPr txBox="1"/>
          <p:nvPr/>
        </p:nvSpPr>
        <p:spPr>
          <a:xfrm>
            <a:off x="460375" y="330200"/>
            <a:ext cx="11215688" cy="646113"/>
          </a:xfrm>
          <a:prstGeom prst="rect">
            <a:avLst/>
          </a:prstGeom>
          <a:solidFill>
            <a:schemeClr val="bg1">
              <a:alpha val="70000"/>
            </a:schemeClr>
          </a:solidFill>
        </p:spPr>
        <p:txBody>
          <a:bodyPr>
            <a:spAutoFit/>
          </a:bodyPr>
          <a:lstStyle/>
          <a:p>
            <a:pPr eaLnBrk="1" fontAlgn="auto" hangingPunct="1">
              <a:spcBef>
                <a:spcPts val="0"/>
              </a:spcBef>
              <a:spcAft>
                <a:spcPts val="0"/>
              </a:spcAft>
              <a:defRPr/>
            </a:pPr>
            <a:r>
              <a:rPr lang="en-US" sz="3600" dirty="0">
                <a:solidFill>
                  <a:prstClr val="black"/>
                </a:solidFill>
                <a:effectLst>
                  <a:outerShdw blurRad="38100" dist="38100" dir="2700000" algn="tl">
                    <a:srgbClr val="000000">
                      <a:alpha val="43137"/>
                    </a:srgbClr>
                  </a:outerShdw>
                </a:effectLst>
                <a:latin typeface="Calibri" panose="020F0502020204030204"/>
              </a:rPr>
              <a:t>HOW ARE COVENANTS PICTURED BY ABRAHAM’S WIVES?</a:t>
            </a:r>
          </a:p>
        </p:txBody>
      </p:sp>
      <p:sp>
        <p:nvSpPr>
          <p:cNvPr id="5" name="TextBox 4"/>
          <p:cNvSpPr txBox="1"/>
          <p:nvPr/>
        </p:nvSpPr>
        <p:spPr>
          <a:xfrm>
            <a:off x="793750" y="1443038"/>
            <a:ext cx="10882313" cy="1846262"/>
          </a:xfrm>
          <a:prstGeom prst="rect">
            <a:avLst/>
          </a:prstGeom>
          <a:solidFill>
            <a:schemeClr val="bg1">
              <a:alpha val="70000"/>
            </a:schemeClr>
          </a:solidFill>
        </p:spPr>
        <p:txBody>
          <a:bodyPr>
            <a:spAutoFit/>
          </a:bodyPr>
          <a:lstStyle/>
          <a:p>
            <a:pPr eaLnBrk="1" fontAlgn="auto" hangingPunct="1">
              <a:spcBef>
                <a:spcPts val="0"/>
              </a:spcBef>
              <a:spcAft>
                <a:spcPts val="0"/>
              </a:spcAft>
              <a:defRPr/>
            </a:pPr>
            <a:r>
              <a:rPr lang="en-US" sz="3200" dirty="0">
                <a:solidFill>
                  <a:prstClr val="black"/>
                </a:solidFill>
                <a:effectLst>
                  <a:outerShdw blurRad="38100" dist="38100" dir="2700000" algn="tl">
                    <a:srgbClr val="000000">
                      <a:alpha val="43137"/>
                    </a:srgbClr>
                  </a:outerShdw>
                </a:effectLst>
                <a:latin typeface="Calibri" panose="020F0502020204030204"/>
              </a:rPr>
              <a:t>Two observations from Galatians</a:t>
            </a:r>
          </a:p>
          <a:p>
            <a:pPr eaLnBrk="1" fontAlgn="auto" hangingPunct="1">
              <a:spcBef>
                <a:spcPts val="0"/>
              </a:spcBef>
              <a:spcAft>
                <a:spcPts val="0"/>
              </a:spcAft>
              <a:defRPr/>
            </a:pPr>
            <a:endParaRPr lang="en-US" dirty="0">
              <a:solidFill>
                <a:prstClr val="black"/>
              </a:solidFill>
              <a:effectLst>
                <a:outerShdw blurRad="38100" dist="38100" dir="2700000" algn="tl">
                  <a:srgbClr val="000000">
                    <a:alpha val="43137"/>
                  </a:srgbClr>
                </a:outerShdw>
              </a:effectLst>
              <a:latin typeface="Calibri" panose="020F0502020204030204"/>
            </a:endParaRPr>
          </a:p>
          <a:p>
            <a:pPr marL="342900" indent="-342900" eaLnBrk="1" fontAlgn="auto" hangingPunct="1">
              <a:spcBef>
                <a:spcPts val="0"/>
              </a:spcBef>
              <a:spcAft>
                <a:spcPts val="0"/>
              </a:spcAft>
              <a:buFontTx/>
              <a:buAutoNum type="arabicParenR"/>
              <a:defRPr/>
            </a:pPr>
            <a:r>
              <a:rPr lang="en-US" sz="3200" dirty="0">
                <a:solidFill>
                  <a:prstClr val="black"/>
                </a:solidFill>
                <a:effectLst>
                  <a:outerShdw blurRad="38100" dist="38100" dir="2700000" algn="tl">
                    <a:srgbClr val="000000">
                      <a:alpha val="43137"/>
                    </a:srgbClr>
                  </a:outerShdw>
                </a:effectLst>
                <a:latin typeface="Calibri" panose="020F0502020204030204"/>
              </a:rPr>
              <a:t> Words “New Covenant” not found</a:t>
            </a:r>
          </a:p>
          <a:p>
            <a:pPr marL="342900" indent="-342900" eaLnBrk="1" fontAlgn="auto" hangingPunct="1">
              <a:spcBef>
                <a:spcPts val="0"/>
              </a:spcBef>
              <a:spcAft>
                <a:spcPts val="0"/>
              </a:spcAft>
              <a:buFontTx/>
              <a:buAutoNum type="arabicParenR"/>
              <a:defRPr/>
            </a:pPr>
            <a:r>
              <a:rPr lang="en-US" sz="3200" dirty="0">
                <a:solidFill>
                  <a:prstClr val="black"/>
                </a:solidFill>
                <a:effectLst>
                  <a:outerShdw blurRad="38100" dist="38100" dir="2700000" algn="tl">
                    <a:srgbClr val="000000">
                      <a:alpha val="43137"/>
                    </a:srgbClr>
                  </a:outerShdw>
                </a:effectLst>
                <a:latin typeface="Calibri" panose="020F0502020204030204"/>
              </a:rPr>
              <a:t> Law Covenant and Abrahamic Covenant explicitly discussed</a:t>
            </a:r>
          </a:p>
        </p:txBody>
      </p:sp>
      <p:sp>
        <p:nvSpPr>
          <p:cNvPr id="6" name="TextBox 5"/>
          <p:cNvSpPr txBox="1"/>
          <p:nvPr/>
        </p:nvSpPr>
        <p:spPr>
          <a:xfrm>
            <a:off x="793750" y="3894138"/>
            <a:ext cx="10744200" cy="1077912"/>
          </a:xfrm>
          <a:prstGeom prst="rect">
            <a:avLst/>
          </a:prstGeom>
          <a:solidFill>
            <a:schemeClr val="bg1">
              <a:alpha val="70000"/>
            </a:schemeClr>
          </a:solidFill>
        </p:spPr>
        <p:txBody>
          <a:bodyPr>
            <a:spAutoFit/>
          </a:bodyPr>
          <a:lstStyle/>
          <a:p>
            <a:pPr eaLnBrk="1" fontAlgn="auto" hangingPunct="1">
              <a:spcBef>
                <a:spcPts val="0"/>
              </a:spcBef>
              <a:spcAft>
                <a:spcPts val="0"/>
              </a:spcAft>
              <a:defRPr/>
            </a:pPr>
            <a:r>
              <a:rPr lang="en-US" sz="3200" dirty="0">
                <a:solidFill>
                  <a:prstClr val="black"/>
                </a:solidFill>
                <a:effectLst>
                  <a:outerShdw blurRad="38100" dist="38100" dir="2700000" algn="tl">
                    <a:srgbClr val="000000">
                      <a:alpha val="43137"/>
                    </a:srgbClr>
                  </a:outerShdw>
                </a:effectLst>
                <a:latin typeface="Calibri" panose="020F0502020204030204"/>
              </a:rPr>
              <a:t>Gal 4:21 (NASV) "Tell me, you who want to be under law, do you not listen to the law?" </a:t>
            </a: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2706" name="AutoShape 2" descr="data:image/jpeg;base64,/9j/4AAQSkZJRgABAQAAAQABAAD/2wBDAAoHBwgHBgoICAgLCgoLDhgQDg0NDh0VFhEYIx8lJCIfIiEmKzcvJik0KSEiMEExNDk7Pj4+JS5ESUM8SDc9Pjv/2wBDAQoLCw4NDhwQEBw7KCIoOzs7Ozs7Ozs7Ozs7Ozs7Ozs7Ozs7Ozs7Ozs7Ozs7Ozs7Ozs7Ozs7Ozs7Ozs7Ozs7Ozv/wAARCAFaANQDASIAAhEBAxEB/8QAGwAAAQUBAQAAAAAAAAAAAAAAAwECBAUGAAf/xABTEAABAgQEAwMGCQcJBgUFAAABAgMABAURBhIhMRNBUQciYRQVcYGy0RYjJDJykZKhsSVCUoKTosEzNDVUVWJkc3RDRFNjg5QmhNLh8Sc2s7TC/8QAGgEAAwEBAQEAAAAAAAAAAAAAAQIDBQAEBv/EADERAAIBAgMFBwQCAwEAAAAAAAABAgMREiExBBMzQVEiMmFxkaHBFLHR4UJSI2KB8P/aAAwDAQACEQMRAD8Aj1Op1FNVm2256ZSEzC0pSl1QAGY+MRvOlRV3UVGb9JfV74JVmT50nF5rBUwvb6RiOg2RdQ0BtYDePnp1JYnZn0MKccKuiT5zqNh+UJoDxeVc/fDFVeoIJvPzJJ/5ytPviKt0EkjQDaI63CV3tbw6QIuT5jOMVyJq61URtUZq55cZXvhzNSqqrXqU1ry46vfFeABZR7yjqNIclZBuD6STD4pcmLgjfQsXapUC2SiozQKf+erX74jJq9TNyalOdf5dXvgCnFlwq9UDVpvpc20jlKSWpzjFvQnM1epr184zXT+WV74VNYqQvaoTRPi8o/xiI1/KeiBF4sqN0nwjsUm7XDhguRKVWakkf0nOXtc/Hq98KxW6nw86qhOG+131fXvFaAX3M6tB0g1tSLabWPSGcnpcVRjfQnoqtUUsgVKbNzvx1e+Hms1Ad0VGaJ/zle+K9TpACdgOYgTj45am8LeT5jYYLkWa6rVAjN5ymwTsOMr3wJNZqt9alN2H/PV74hIJWvMs93bLBcvD1Uq9x9UHFJczsEehK881TfzjN/t1e+F891AEBVSm/U8r3xAceC0JQkAW3IiO6oJVpa5jk5Pmc1Fci6brNQWSDUZsAD/jK98BNbqgvaoTZHI8dVvxipU4QDc6k6QYKJbCTyg9pZ3BaLysT01mpgDPU5zNz+PVb8YU12o3IFRmx0u+r3xBQRvyA0hRw1G5+6OTk+YHGK5E/wA81Phk+cZu/wDnK98NVWakhGbznOKPIcdXviI4pCLFvMdeewiOolR1VzvHJy6gaj0J7Vaqy1EmozZvsOOv3w9VYqqFd6pTe23HV74rkWQkBBNr6wVZPCTcaE6QZSlfUChHoehYKm35yjuuTDzjyhMKAU4sqNsqesdAcAi1De8ZpR/dTHRq0eGjHr8Rmbrb5TUZtA5zC/aMQeIeEMx210iZVSg1mezjXjuW+0Yrk2XsbJAjFku0zcjfCh+bNYq06CAuG2trn8Yeqx057X6wMJCTcm5O8FILG6gE5rXjio2Cjewh4QVKHSDKCEoyhPp8Y5uwEmyOw8FLOY2B+bCOuBVkpOg3IO8I8hKu6B6AIRlsAW29UPlqLd6BGXFJRZPdzG2ZUDmAouEZwojQ62ghsVEEXPTpClltSibem8C9nca10NQghIvoeesc4vKcqCFWhFqBOVOoG+sNB17ov4mB4hGrVr3jodoarUi4t6IIGyVaA+mGEqKrDb0Q4BQo3FzCqcvpqYCoKC8v53S8PAKFba23gZHCm+XNYCFUmzgF06jXSBLKlK5iHNWCyo+rXWC1kBBHGApQWo6eEG7pb1G0MXdTaRub6CGEqSSL7X5wmo+jOtY2JufDYQqSnZP1wwK7oF9SYGtS844YuoG/hBtcnJ4cyRfa9r9IaEpUrr4w4t7KBIJHehbttpAykqvuICG1CJDadV2IhHG21EHMQANhDFFNjzJhrmZV77WhUm2M8j0HAgCaG6kcphXspjoH2fKzUF7/AFSvZTHRtUeGjCr8VmVrac9bnEX18oc1/WMRg0UJy3B03iVVlDz/ADpIv8oWN/7xh8uumKdKprygJsRZu14xqjauzapvJFesCxF+9tAg4lA1uo/xi8c+Dt1OKRUbW1IKIj5cNOWOSp79URKNXrF+hzeeRAQ6leqrA8gIcpJUP0R4xaNyuHbhaU1IdPme6HqOHlA6VEjrZMI6yvlF+gyeWZQq0ST05wiVkcuWkXi28O5SPyjYbkBMIEYbGqTUVHwCDDKv/q/QVlLmKBmVreFOYi5SbRcBOHEuAFdSJN7XSmHpVh0KsF1Dp81Mc63+r9Bk0UBvoFg76JH8YXKSbfUByi6DeG76u1G2+qU7w5KMOK2dqP2UwXXX9X6HIowhRXqTaHK7l9Pqi7yYcSdX5+/XImGFvDa/94n/ANmmBv76p+gbpGceKlOBxsXsNzzgiV5063BI5iLwy2Gl6+UVAD6CYaZfDCbjyyonrZtMU38XlhfoIylsTty+6HoQG03tmMXHBwzksJqoJv0bTD228MtIKBNT1ydSW0mFdZW7r9DkynbWFDv2T0gDiiTZIJt0EXypPDS1XM7P2/y0xyZXDTRI8tnjz/khpAVaK5P0Gu2Z7hLAKlGyiNukOZQ4FAXB09cX6mcNbqnp3X/lCFTLYbCSRUJwE8+CIP1GXdfoCyKJKzxMpUQOVokpSkC4tc9Ys/IsNgg+cZwH/JEFLOHeVQm7+DAhZVk9E/QEXbUpgEozKJ05aQBawSBb64vFyeHL3VUpwDndkRCnWaSyEKkZp+YWT3uI3lsPCGhUTdrP0C3fI2WAM3mJ7MLfKVcv7qY6HYCFqG9cWvMq9lMdG7R4aMSvxZGPrRCa3Pf6hz2jEFGZRFiBEysi9anySbCac9owahsyy3plcywHm2ZdToQVEXI8RGNVlhvI2Y91FnSJ+RlKWpmZmE2W6sOJKlXKVItcACxPpgZmZBNKTI5++wUPJdv3VLv3gNL7G36sQfOtJUqxoDduvlC4OanSOEEqoqLchxlR5niv3X7fkCjd3LNFVkTOrcZm0tN5H0ZVKUnvqJIUFAbHT0WiMmdZFHVKmcDj3DUCCSUE8RSjv+da1j6YiJqNKy6URFv89UIuqUpKSvzKjTo+qFSf9X7fkbBzJEtUETNLmWpyaSkqK1JKFkOKVYWCk2soGw9EJKuMuScs0KgJRtCVJmUBRSpZJOu1lXFhEZFRpKlaUNP/AHCoRVVpaQfyIg8v5wqGeLlF+35Dh5l4uqyK5yUV5WgoZdQV8S/d+Ky93oL3v42MQjMoVT0oE+0pSZziOnjqN0dy3LvbHfpFYahR3V5VUJNzYaTK4kio0dsECjDKNLiYVrHNSWkX7fkVU0LPzUo5UJJ5l9IaQ7ZTYPzDmuVeIO8WVOqtMU44+XGpZ51S87V8qQrIsBSTyBJHoMVKp+ipSFiiXvvaYUP4QMVCiFxI8xKv1E0o/wAI6zathft+QuGVifK1GVYQXJhxt6YadU0QO+FtLIJN/DvD1iI7c6xJ16XLU0Ey7SkNcQaBaRa59B1gbdSo1lBNCWCd/lR90CXUaFmsqhOX/wBWr3QVe/dft+Q4bZk5dRM1SZUqmZdTyJpS3EOugBQCk5cyeY03giqg0xVHXW57KXJNzOkvBxKHLKygKG/Ijpe0VyZ+hXuKC5/3R90OM7h9OiqI4Dz+VH3Qc1/F+35EwBmn5F6juU9xxKZh5JmOMSLBY2ST1sCPSYmCoUlUySVtpdUhcmSQMvDCTZy/W9hFb5zoAB/IjoA/xJH8IQVLD6jc0R7/ALo+6O7X9X7fkGFMtZ2oSrUw48FSsxLGVQ2loPJUVG6M1gNUm1/WIjrnmpREw1IzqS0JNJQqwBKsw0t+lbQxEE7h0JChR3h/5k+6F84YetpSXzzNpk+6Bd/1ft+RoxsDQ0maoMsoPSyHWZh1biXHEpXlsi2h1OoMX787TVyU0gvS2Rbj9lBxBIOYFFkbm9rA8rxRiew8pWtHf/7n/wBoaqcw2ga0aZ11/nH/ALR0m5fxft+TnAtau7JTs00TMSpYYmHFuKBSFZBYhItumw08SYRNSppmFzzTjLKH2kZhlRmSoOJCu5yuLn0ExUoqGGVJI80zQt/iIcJrDRXkFImepPlEdys4v2/Irj0CPTzYZqPEYlFPNPHyctqBCUruFW/SAFrdLxR9622gHSLtU5htsf0VM38H4bVGKb5olJ2Ql3WkvOrSpK15j3QPfDxqWdsLV/IZKxqMAEmhPX/rKvZTHQ/AZvRHh0mVD91MdG9R4aMbaOLIxVeWfPk6Ej/eXL/aMSKGnu1E2veSX/CA1ZvPXJ8WH85d9oxLo2iahoLCTXp9UYm0vsv/ANzNmHdRRKXZ4pttBUlSjmVsIK2kOKKlAE/hDJhGUBVxl8Ipe+RSzQxbxHdG5OloEtKkhOY372pEPbQFrClXNtgOUOcdJKUZcqcw8YOmgNVmci5AUAdobwzm10ubw5TgQAq+h2EJxUqAKdVW0AhbMbI4pU1Y2F1CEzAJCTcW3hrmg6emGpGl1ak7CGBzCOJJSEJBIG8B4qknfU/dBQe+LEDraBu5OMcuoPOOQR6Hy2NSLdCYMCHEggajaIGRa3jYXSnlEolSmwUggCOlFBi2FU6lOa2kRVLzG5hVJUVEKJzHnHEobNt9NIKVhW7jF2A8ecO72mth1jrlfrhH1BLdknvQ3gJksxzYDh1JNthBy2lIP5o3tENh5SfnIIiR330kg6k6DwhZJ3Hi00MBWjuqF7ndMFKSUJvqL8ucNC+DZOXvn7oRxxWcAfm9PwgO7DZDi2lJt4QiSnOcumXkTvDUrOxBv1hyUpSAojU/dA0BlcYtalK8esXswQ3hOnlWp47tj02ihRlLve2MXlQUn4K047/Hu/widXWK8fhi3NV2f38xP338qV7KY6O7PzehPm1vlSvZTHRt0eGjE2jiyMhU1LViCfOyUzLg6fnGJNHy5aiRt5Gv8REOtqPnuevfL5U4NPpGJdEtwKiVAD5IrT1iMTadG/8A2psw7qRUFOcEJKk35iGtskqCFKKkki6oXLncJKtOYi7wzTRWa7LSKAS2pWZw8ggan3euKxu2kgyaSbZo65RcHYYpElOVWZqCW5oBKCyAbnLfa2kBkKTgOqIlnZWcqKzNIUphKrJzlJIKdU2zXG3oiDjF2RxX2g+a5t5aaLRGcjxb0s6ohPtFI/VMUGEGnmZ6aw1MpJmKbPJmGetgsJcHoIyq9RjTdGCjkszIjWqSlnJ2L2RT2d1d19tqZq6XZdOZTSgkKIGhsADe3OJLElgBbiG0z9URmIGZQAA9PdjAt0OprVVsSUp6ztNn1Ato+fa5JUOoHMdLxZomJerSKKhJo4YUckwyFfyK/D+6dSPWOUTrwUFeKVi2zz3jtKTuatEhgeYrjtGW7V2ZiWSpbhcCAhKUi+bNbUEWt1uIa7I9nrVNmKgKpU1sy6khzKnUZjYaFAvGdqySrFlVAVa1Il9f1WYG7JCYRSsOE8NE0o1GfcO6GUg5Qf1Qo/rCGVODkkkLjmoOTk73saOTkuz2pSrMyzUqqGnXuBmUEjKrT53d0Gu/p6QrNNwI9X1UJuarPlwcKFILaQE23JOW2W2t+kZOUkGqZiieoTTt5KfbExIrUfnWGdv1lJUn0mLWbAHanXDbamr0/wCimC6cFfLIVVZtR7TvexaiSwGismkvT1Xl5y5s260ACbXFjl1vy6wVqRwG44htNVqQKlBIzNgAfuRl6pJnENGCpdCvO1KRnaKTq6yNSnxUnceF+kDl8QSKqd57cLblRFm0yQ3VMcnLfofnW66RPdxnFSgi28lTlKNSTy0L2ou9nlOqT8nNVKrofl1ltYS0ki4Nv0Yhmc7Myq5q1Yv/AJA/9MRW0u4cbCRwl1p8l6cmlgLW2pWvDSSNCPziOZtyiLiCYXP1/C0y+ELdfbb4iigDPZ9Q1AGugEUjGi5OKWhOcq8YKTlqaCmDs/qtSYkJGpVhyYmF5G08AC5+zDpGn9n9SmphlFVqrapZClvKdaCQixt+jvfS3OG0vFE758l0vS8o48H0oZmCwkOtBSsqrEDYgkaxRYcmZKRrGK56fbDqJRK3UNnZbgeGQHwzER0YU5p4UCpKtTaUma6dw7gSmSCZucr8zLtr1bS4iy1jqEZcxHjaKLzh2doc0qdXyn8/yYW/C8VdOXnlvhFVAmoVWoOqLAmEhaGkJNivKdCb6AbADbaLRivVaYeTLvPiaQ6QjgOtJW2q+gGUi31ROe5i8MldlqarzjiUrItanSMD0aSkZ6brc8lqpNcWXUGM10aX0A03G8SJPCuDqmtIlMQTTils8ZCeDYqTa+l06nwGu8ZyelJPFmLZiRWrg0+mS6ZCVDOiA+QQm393PmPoER8EuLffkpR3MiZpc8hKgf8AhqXt6lX+1DzpU0rpEYVqsnaUjTUHD2DsTTjklSK3PPOtoK1hUsUhI8SQIy9RkjIVCZlAtLvBcKAtBuCAd4uux8ZZ/FfKzFvvXGcLqwrRNzfe8R2mEYWUUejZKk53cmAWFBaQRYaXvF5POZcJUw23fe5fRijdJedudDeLyebKsJUwbWfd/hHhq6wv1+Gey3Q1nZ4sroL5V/WlD91EdHdnaCigPgm/ypXsojo2qPDRi7RxZGOrSvy7P3OvlLlvDvGJNDPxNSy3PyNWp9IiDWrJr9QKjp5U57RibQyFS9S108kV+IjE2ldl+fybMO6iqIygj534RvcIqawzg+qYsnE2UEFDA620AHpVYeqMth2jiu1ZunpmEy/EBOdQve3IDmY22O8JYgrVLkcP0VmXRS5bKXVuPZVukeFttz4mPfssLvEzx7ZUssCPPaLJ1SVklVB7EErIrq58pW0/KF8rGZWVR7pte5I9MBn36lh/ElNxgqptVNK38jjzTJbHdABQUkDdBjdVjs+rs3PLXLiWLKEpaYSXLZG0pASNuQERXuzXED2FqjTl+TrcedbcYb4vzVpOqir6JIt6OkeiE5udmsjzTp01TTUszLUKpuMUOo1KScKFGsBxBPMFCtCOhBtaI1SYTRphGJaOwFUuaPCnJQ7MqOqkeAO6Tyt4RpaR2X4nlcOztNmG5ZC1vofaKXgQogFJB6aG/qifSez7Eci643MyspMScwnhzLCntFo+rcbg8iBBeJVHldM6OB0lnZozlOekMS41qjsm8oSSqa1mccFihCOFnv4gJMRZHy6pzk7iY1iWpqJ1xcu029LF7O0nLplCSLAZR6otH+yHFlKm55qiPSz0pNtlriLcyL4ZIOUjroAYt3ezWvCRkJdllgJlpVKCkui4Wblfpuok36Whql4K8VmJRwzlabsjE4hkZ4S7WIGa1Lz5py227MyxY4IuSkgEDTNf64m0+sN4hx7V6qykpTM01wkKGxDSQfvBjV0/s5rzLFQYnGGHWJmUW2Wkui6l7o15WUAbnpFBRey/HdDnVTUtJyC1LaU0tDr4KVJULEaER0cU4NNZnTwQqJxd0VjE07JVFt5l3hutLCkqEEap8nJ9p1YSzLoCJFt6YYQRdKFhOZJt4E3A8BGnl8EY38pZvSaHKJzjM+klxaBfUgLKhf1QUdn+J143qNYdlZYys+l1pSfKRnShacoVtqRobQlKlKEWitevCrOLS0MOVqccUtaybquSd1GDViwrWEbAgcNH/wCwuNIrswxOhxSUy7K0gkBQeTqOupg1W7NMTu1WjPSzMu81TW2wpReCSshwrVYH6VvVE6EJKTbLbVVhKCUWZ6mALxFJq5+VI9oRXSdNeqi8ZtMC7jSFPZeoQ+CfuB+qPQJLs4rLFebdWGvJmXeKHAsXXY3AtyJ2iDQOznF9Pq1RnVplpdU1dxCkvBdlBeYJI6HUQ9CMop3RHapxnKKTMfTAZvD0m+3qmVzMOa6pOYqFx0IUbegxZSUyimSU7WHU5vI27MA83laIPq1V+rF+72Z4jkn3anQG2JNx5Nn6c84lbTnMhJ2Kb7BVrdYqKvhPHtWlJenjCkvKtMvF1YZfTldXYC5zOHQDl4mA6GKpj5BW04aTp8yJQqRVKbTEXrtLkjM5ZlTM1LlxaSRdJJyGxtrvzgUu9M4WxxI1moTkvPylUWVPTDCSlCxmsrSwsUqsrbpGuncI40naFwpqUYcmZl/iuNsrbShlKU2Ska7m5vvsBEKd7OsUTuChT1yCFTTc5xZdvjIBbSU2Xc3tY2ToOkUTk5tNEZRju1JPMD2QqC5/FZQbhUsSCOeq4q6bh+rVd4NSUi87c2KymyR4knSLXCOEe0nBc1MTFNpEi6ZhAQtL76FCwN9LLEbGmr7TahWZVFXlpCl05Cwt9UqpKlLSNcuqlHXaDVoqo1dgpV3STsjzWo0Sdo8+uVn2uG63qNbhQ6g84l1R0/BOmKBNi+7t6osMe101nETwYOZiX+JbVfSw3PrN4gTrY+ClLSbWDzut/RGPXSVSPn8M16cpSgmzVdnZJoD51/nSt/oIjoXs9BFCmATf5Wr2ER0bNHhoyNo4sjDYgZcXXagrkJp32jEzD7RTLVInUmUVp6xDKuSqt1BOw8qd9oxIpV2pWqKHKUUQD6RGJtMnha8fk2YRWFMgBotoDhUUWOljYwJyozDRKUTDqfQsxHMyt+6lWFtABtAQ2txYA0J5xWMWtWNJp6IO3PTrhJXNPgX/AOIqCKn50kATbwSOfEOv3wMsqtY2MNWOEyTlSo+PKHxXeouCyzRITUptSQDNP3TueIrWNBgShzWIq8UzMzM+RSyc7oDqu90Tvz/ARkmfnX2FtdI9U7PiGMD1qaYFnhxDcb6N3EWopupa5DaXhpNpFdiLtAqFWq79DwtNNSElIpIm6ksXygaWT69BbUnaMo6KXMrvNVXEc3Mc5gzaU6+CSCf3orKKu2DFFG71QVx1dcqE5AftLP1w5lNnUZ3ClBIzKAuQOoi1atKMsMTz7Ns8JwxSzNlSqpOSuH5mRl8Rzk3llJt/OtSkvM5UJUgXudiFbGxBjP0it1ydo7M7OYyq8u6+8ttAR30py5dVd4H86JrKJSn1iu0tLsyp+XpUybqbSErSW7hQIVzBBiipk2zTMCyk/MU1+bQmceQgh0JaSshBAWALnbYEXsYrF1HC71IT3KqWWhrsOYqxMvEs1hGtVBTrzSXAmYbVlUQEE7jwsQdwR4xmaJXcR1KUm5ucxlVJRqXdQ2MhLpUVBR/SH6MWmHUNy+KW6kuf84VKfUSt9tGVpCFJNwm+pJGnIAXjOYRl6rNS8+1JM0x1jjNlYn3cnfsrKEkKGts0Piunh1JqFnHEsmbby+pSWDa3MJxpMVF7gtvyjiVrQ61lVZYUk7A5hz1ikpVTr83S5WdnsdVOT8pzWCWy4lICiNTmB5dIJOSr8nRawickmpOZNLu40ycyQeKnY3O4sd4rsOytcmaDKCXkaPNNd8MNzLxQ8tOY3sAtIOt7QinJxy1HcIRmk72sX2K61XaHgynrl8VPTc2JxaFzLDps42pOZN78xb1RZN4yrNKE1UajOOebZNkS6UL1VMu5NADvmv3idgIyGMWUy2GnJdtAQlusLSlAN8oCDpeLVT7dQ7S6ZS8WteR06XSkysulV2lrUAQpR55jufVDRvNJsSaVOTSNFhCoV2kUFzFOLKvNraeSRJyDitV32J/h4axlJ7GVbn5p2Z85TDGc/MZcUlKR0AvFr2jzFSXiRbM6jKy0n5KgfNydR4nn6IxqytQslIMeStUcpWNHZqKjHE82yY5iOu7itz9j/iV++ObxDXra1qoaf4pfviCW7HO4fRcwxLoUq1gBflE8TtkXwRvmi3TiDEFx+Wp4D/Ur98E+ENdUrWtT505zK7H74rlhPDvyvpD8tgPTtEnOXUdU49BSL31zG+pPOLeeQk4VpgIsOM9/CKvKAne45GLKpLPwTpZOl3nv4R5p5yj5/DHasavs7FqBMf6tXsIjob2cAjDz99/K1ewiOjdpdxGFX4sjHVlRViGoAbCZc9oxNpR+R1QaEeSq9oRX1bXEdR6+VO+0YmUc/JqoDylT7QjE2lZPz+Tag+wilCEJy30STci0GQUrVdKQkcoCtV1g9NIKkDLZO5MVYUwoAym6wkHc9IjKyglN7p3hXDbQk2EMuVi+xEckNcbYN/nEeAjc9mFcYk6i/S5tQDE8kBOY2GYXFvWDb6oxBQASSCSY4ZgQRoRqDFYTwyTRKpTU4uLLuu4dmMAVacZmpR+bw5PqzB1kasqBOU+Ck3I10IP1RhKUuabS5J4ip3CI/wBu4ppafSlQ/C8eo9nuJTXqW7ITyuLMy+hz2PEQevW20UUxU+ztWLnKDUsKtSc4HCguOMNpbUrcapP52lj4x73CFVKRlKpUoNwRjHKlIzuNMSTkrNIdlvMzraXRcJUQ0lGl/HQQPDE6wjCktIzrflFPmZh9qaaG6bhBSsdFJ3HrjdLrvZ9K8anu4W4ICsrrZk273B2Ot4fM1rBlJqcvRZTCan/OYbcY8mZbyPXuAdVCxBzDXbWGbUlaDzEUXB4prJnnsqpzA2I5eVqqi7Tgriys02nMFIINiPDXUcj98DC0xKGmz0s7NMMuOTLa0peXkzJCVg2J05iPQJjtKwPMyvmmYwtNvMsLJDBl0KDar6272nqiA3irsvXNNsKwa60pxQTdxhAAubX+dtBcFKLT5gjVcZJrloUNSqFNptBqMualLTExNscJtmWUV5TnSolSgMoFk9bxHpPk07Qqe0ioyLK2W1ocS++G1JPEUdjuLEbRvXJnszamHGF4XsttRQocAbjT9KGT852ZU+ekZZzDAWmfCSy8hpOQ3VlN7quLHfSJRhTcd2mWlUqxnvZI8/xNNU1ihStJlaizOzAmy+6pgEoQMoSBmIFz6I1dbp7WKfKaMtSEVCWcU5TXibZ76lonodx4xbzE12YSz7jLmGrKbUUqswNwbfpROnMR4IkKpS5QUN592aQ2ZNxppKgRfKkXKr3BFtdrQySyUHoK283UjqUeGq9KY3pXwTxOtUvWpS6ZeYc0Usjkb/nciOfpjO12jVChT5lJplTVvmrHzXB1B5x6RjF3B0nWkmq0FM5OrQHFOtpAUOlzcXOkZzGeL5evyDEpJy62mmCFHjWKidhrcxHaHTfPM9Gyb5cuyYFwK211hiWVJOhA8IKt068oG0FlzS4Jjzq9j2uzZMygISnNt15wdKVLSVdPxiOArOkKIOlzEiwSlKbbm+seaR6EDcOVITytrFpPWVhKm3Gb45631iKtxQLWY7XiwqS//CVJKB/tXtvVCSWcfP4YsjX9nYtQX9LfKlewiOheztRVQHid/KlX+yiOjcpdxGDtHFkYisd3EVSPWZd9oxMpAAkar18l/wD6ERKwQMQ1En+sue2YlUy6qdVsv9Vtp9MRi7To/Nfc2IdxFKpF0BVttIMLkJyixhqG1FoXX6Ikob0zJ0t4Q8pFYoiFlZUokZhfa+scAQdRYDYQdTl1kAD0w0pBFzcx2J8w2XICCq6rbmEOhuo+oQ9alE2GnjAykJN75lQyFeRsezG4xg1a4BZcv46RAxnhh7FHajXZWVfS1MMSrbzQVoHFBKAE35E308bRYdl+c4xbKjf4hf4QLEzim+0nFC21FK0SbBSQdQQpqNCg8NJsytpWOsl1KSTm3cTSLkrNJWK7Tk2dSod6ZbTpf6aefUeiLampHw1wKm9/iXDf9dyItelXa5LpxZRiWa5T7LnGmt3UjZ4D2odQMQyuJe0fCb0tLCWWw0tD7Sfmhz4xRKfA3v4XilOMXLHHmSqTlGO6nyKjDFUXTK7iAsVBqRmHFENrcdDeaztyAT4Rb4mbm8Q4PemJp1qdm5EiYYmWlpcKmr5XE3HJNwr64oqGiWTWa/MTElLTRaWcqZlGdKbu2JtGnpdTllVORlZSloYZUFsPssFRStLuiiAdtDe3hE6k1Gos8ylKnKdJ5KxTLmVVKnyNRyd6ZaCF25uI7qvWdD+tETGElNzVQmEyCQuXw5LNNvrSdlqVdR+2o/Zibh8tYeqFYo9XWECkOqnGQvTiKQCMo+l8WfVErDM2JGXlJSe1brfEcns3MO3Qm/oHe/WgxgqU3LqdKpKtCMFyIk26KmZWdZTdc+2lZAGzhOVQ+0D9YjS4RpkvUu01x0ALksNyoaCz83ii9z9orPqjOYceaorNUkqupLb+HXXJhhJ3cUe6Ej9cNn1mNPQgvC/ZKucdSUz9ccUsqV84hV7H7Nz+tHRgqblIWdV1lCBQYhq6qvXpqdUSELWQhP8AdGg+4RTi7oJzXtyAgbudeVKSrU6jpEkJSwzZAsq2pvGdJ8zZgrK3QiLYFionQnQQRDJKk8vTDrXUkH5ul4K5ZtR8NvGA5PQKS1HhKVOE2AygQsyU3ASTom9uUQX3czpCfxhozgC6ibn64GDmFy5BXgQLKtlGthyi5nUp+CdJsL/GPW+sRSK718x0HO8X00kKwtSSdPjHbfWInUycfP4YHqavs/TloTwP9ZV7KY6HYC/oR/8A1SvZTHRtUOGjC2njSMDXVqTiCfym15p32zE+ji9Pqijt5MBfr3xEOsNlzEs8CNPKnfbMT6YoebqoBsJcafriMfau7/1fc1qfdRXJsU2AtbSLxjBmIpuWbeYpy1tOJCkKzpFwdjqYppNryiel2n1pZZcdShSybAAkC5j1fE2EJzEM5J8HEcxSpJhkNttSqilTiupNwNgLeuPTRoKpdtkto2iVK2FGBGAMTJJPmpdyd+Kj3xysAYkt/Rbh/wCoj3xWVyl1ikdoEvhlGKao408EEvF5WYAgk6ZvCIteRVqZQ2qxT8UVd1lUx5Ott95SVJVlzAiyiCLR6Ppqd7XPMtrq2vYuvgBie+tIWf8Aqo0/ejj2fYmC8wpaz/1Ef+qBMsLAbYmccV6WfW0hZWSVNJUpIVyXe2vSFrGJ658IFYckq6/LNyjI8rnApSlurSgZst9hfQDS+5McqFN6ML2msrXWpsOz3B9UpNXeqFTYMvkbyNoKgSonc6Hlb74Wd7OqpUcXVmqzM3KplqkwWkJQpWdFspQTpbdAv6YxEq/VnnSJDG1Sln0pz3qDnxSgNxcKVY+Foc+uomn1B2Tx3WJiYkZdT57qkNOAEAhJKr8+kWp7vDhTPPVVVzxyVrGrpPZziOk1BueZn5IuI0AzLylPNJGXYiHMdlz9Hx/J4gpBYEoFLW5LKWRwlFCh3TbVNz6RGJoU5V6hS5ebn8b1WSMy4tts95xCcttVHNcb9ItsUzuKJFijYXplYm52roZdmpp9h9XfSblIubXASD93WHpwjC6iJVnOaTkFkeynGVPnpqal52jkzaiXW3cy0nvZtijrFxIYGxu1Os8aqUqUkwsKeRT2y2pwDXKVBANjtvzjKU3F1cncOy8353muNLuGXmBxDcnVSFH0i4/VgWL8S4oE5IIkKlPJcFLRMTCWXCB+ccxA/u2vAUoym4tZhcJRpqV8manFfZRU8SzkrVFTcsmeOVucTc5XEg2zpNvnZeXhBKj2a1ucnnJht2SSk2DaeIoZUAWSPm8gBGcexpXZunSdSYqcy0iYayuBLmiXUWCvr0V+tC1TFOI5fC7KWarNuVCqTARLpSo5kto+cR6VED1GJScakt208iyUqUN5FrMt8U9k1UrlTkamh1jjOhpuoNhVr2slTiTz0F7RZ4/oVaqc5KSlMpjjsjIshDeUpsTpfc8gAIy1AxNWZ3s9rDj1Wm1zTRcXx+MriN5QgoAN9Ae/fr6og0eoVaapErPVDG1XlTMuLSlLYLgSEkC5OYdekVqKLjZsjScozxRV2SxgfE6SSKQ+SeZKffHDBWKDcmjvDTqn3xNxRUKvRMBy78tix6fmUz5SJlh5V1NqRcJWORunaK2m49xDVaYEt1WYRPSaLPNi3xrY/wBoPEfneo9Y88tnglivc9cNrqSlhdkEOC8TgBQor+nK6ffDHcF4qWf6GfAP0T/GJjOMa9M4brKHapMcaXlxMMvpXlWhQUARpuCFbRGo03iGekZWYnu0B+Tdm7FphLa3VAEkAqIFhe0LGjTccVxp7RWjLDa4JGBcSA96jTH1D3wZ7BWIcqSijv32tYe+OoLuNK3jSew2MXzLKpIuAvbhWRWXbxjdUyRxJhGVrNRr+IFVJhuXHkuZRtm1vccjfKPXDvZY6tklts9EkeSPMuomlsLQUFpRSpJ5EHWL+fUEYWpRv+e7b6xGdU4suLcU5cqUST1Ji3qayrClFy6hTj/4iM2rG8orx+GaSlZZm07P1FVCfJ/rSvZTHQ3s8RkoDw/xKvZTHRsUeGjF2jiyMVWbIr1RWTe8077Z5RIpS0GnVfLqrydJN/piI9dSPPdRv/WXPaMGpACKbVyE3+Tp9ffEY+0aPzX3NeHdRXoOYRpcHTL83i+l8aZceS0vKgLUTlGU6CMuh85wlIA6gRosEpKcY00f80nT6Ji0LqaQaiTg34MkYvGbt2kb8mkH9xUUOI7Ds4SCd6tp+yi6xVNsHt3ljxU2QlDRN9llsgD03IEZ7EqyzgGXl3gUOvVNa0pOhIS2Ek/WbRoy4sWZEX/ikvIu5GQqwdlVVKcoUy0GkGYa+Y823wxY3ISCQLbE+uKaapz9Wm26rS5puWq6UpC2VKCBMEDLmSTpcjdJ313vaJkzMUSpviZGIpBhtbTYKHQ6FpIQkEWCOoMQQ1RJt1aJLEsskINrzTa2c3ik2It6bHwiV6ildRPQt04JOX6I71TLc55DXqeqmTg0UoIKUKPIqTy9KdPCLKQSUUrEKVAhYpjl/tJgGIJtieoEpQWpxusVJMxmZcZusS7VrFOcgXBOtthaJTCEM0SvlK8zbVMDPEOgUboSPrIMM4RUoyWQqqScJRbulzB4ZkfOGH6KwrRvymYW6q+iW05Cs/ZBiLI4rkHsQ1KtTk49KTDjyBK8NnOlDKToncckoH1wsrVZaR7L2paXfvVJyYdlkISe8htRSVnwvYJ9Ziw8omaMhFNkX1tNSqQ2oA/OcHz1etV/ug1Gqd5S5i0lKraMeRT0ubpb+Mp+RkHVpp1VJSwp0ZShy+ZGnTN3fQY0hmkSWP6w66EqYp8kzIuA6gpORCx9WeKfEWep4bFSUoqn6XMAl22qmlnS/wBFY/eiLSnJuq0WtVR853pyea4qgLDZavxIhsScN4hcDVRUpdSRTaXMytaqmELpUsuceSKvzyNRb6TZv6hFxIzMv8OFzrSQ9JUfhU6VKvmqWo2Wr6i4fqinxGzMLodLxHKOqTO01YlX3E/OTbVpX1XT6hCIafpkjTpI5g6i00+nmXF2Iv4hIT98Byio7xcwxhJy3T0Q7DiDLUHHEi4bLl2bgeIWUH8RDcPS9Zfw3KlpmiPsBbglmp14odWbjMBZSRvbcwyqzbVLxRjKVU4lAnGnEpF91FxK7eneB05UnO4Yp8uKlJMPS6ng42+4UEZlAg7WIik8o6XJUu/m7FlihhEthqdYbbS0lFZbTkSbhJ4ZuL3PO8S8ZU0O1KZxDQU8GoU1y05LoF8yBpxQOYOyhFDWp6mSuG26OxUWp2ZXOpmFmXCi22kJItmUBc3PKNBUJ96lYzmpqXIzB05kq+a4gjUHqCIi57uKuXjS305WeZCYVLT2Fa5VZFsIbXIlDzKTfgOFxGn0TuPDTlEeQ7q8PgmwLTPtmIeK6SuktLq9BWtFFq44brYN+CsEKLSvQRceETZBlbkzQUpB1YYtb6RgVIxVPLS4aMpOo8WtjSYCH/1uxD9KZ/8AyCKjF9Sn5yv1CVfnn1sNTLoQ2pwlKQFHYRa9n60L7bMQKSsEKVM5dd/jBFBiNKvhHUwoEXnHb8vzzB2ltRVgbGk5Mpkoym19esaOfARhakXAFlPaesRSpa1zeu5EXdWIRhekZrWzPD7xGVVd5QXj8M1ksJq+z45qC+f8Ur2Ux0N7OiTh94/4pVvspjo2qPcRh7RxZGKraT5+qGc2HlTtvtGC0k/kqrm9/iEe2mBV3SvVA8vKXPaMGpZ/JFX6hlGv64jH2jT/AKvua0bYUVbYLZBFgDFvQ6umj1aXqHCS+pkkhCjYHQj+MUqlbm1x6dI4KKj0t1itne411bCbt7H1GfmFvv4QkHHVKzKcUElRV1vlhJvtAos+sLm8IycwpAISXMqiLm5tdPUkxhw0tYAAPq0h/k6k2Bygcha8V38+pH6alyRrhjDDJP8A9j04elKf/TAnsTYUmrJXgWSIHNBCfwTGVuEXuM1zDspI7xCQOR0jvqKnUP0tLobCTxlhynMuMy2DZVpDossBSTmG9ibRIVjugrlVShwlLFhxQUpu6cqiNiRl5Ri0y6QQVHumHhKEGxAJhHtU73HjslPSxqhibCaQF/AmTHQ2T7oM/jzD776nHcJsuOK1UoqTcn6oxb6swAtoPwiOlIJuRbwHKCq85LM76aknkjdHHeH3JdcorB7KmXFBSmypOVRGxOnKHy2NcNyrTzUvhGXZQ9YOpQUgKtqL6RhCq7+X8za8PVlCLAg+iC9omsgLZabdzco7QMPMsPMIwq0lp8BLqApNlgbXFo5ePcO+UCbXhRCnirNxMyb367R56bC19oIXEuWuLW2MHfStYH09O/7Nw9i7CEy84+/gyXcdcUVLUoJJUTuSbQwYkwSoXOCJbTwR7oxSQQkkC9/GDWsnpmtHPaai5gWyUnyNccRYIy5jgdgAjomJasaYVestzCoUUJCEklJISBYD1CMK4rulNtjvCldgAABeA9om1mFbJTWhuUY5wr5DMSIwufJn7cZoFOVdttOvjDJPG2Eqf5NwMMuoVKpCGiVBSkgbakxgRdAKjreGkuhAht9LQV7NTvc38li/BshOCfksKKl5pBJS6kpBufG/OM3WZ1dcn3qi+hKFuqKlBAsAOQikStHC7yu9f64OqZUpnIlJA8ekTqVJzyY9KjTp5oKtxAYAvuOUWNVbL2GKKAd1Pb/SEUYI1vzjQzigjDVFNgbl61/pCPLU7Mo+fwy2rzNV2fN8OgvJ/wASfYRHQuAv6Ef/ANUr2Ux0bVHhoxNo4sjDV02rlQGhvNOe0dILSm1JpNX03YRb7Yhaw2g12f0I+VOH94wann8lVbKQBwm7E/TEY1eWTS6r7mxGPZRSFq1gdBEhlsJVawsNTHNIzqKSRfmTsIMtpDacoUD1VDSlyKKPMEtSLEFywvtHJy5zYgaX0EQphWU2/RO4hGnlr+LQdTzh8DtcGJJh3FKzWSrXmYVtlRurU20JgrPDbdS642HEoIKkm+vgY9BmaDRZqYmZREiJO0vLKQ60VLUlTqgNlKtYQYxclkJOooNXPP1O6BCU6wN5fDTkCrqO56CNPV8HtUyhKnRPFa0rI4aWiUqAXlN1cjzsYJLYKS45JMmYdPlTHHU4lm6LZScqTfVWm0dummHfxa1MoykEennDZi6VZUWuT9UbyUwCyt9aTPuoBCCkFmyhnSVWUL6EZT9cMR2etOvK/KDhCikIPAv85Ga6tdBygqlO97A+op2tcwpCEAknvE6DpA1EpXlAuesb17A8pONNvImUyjaJNlS7JU4VuKv3rchpAmsBSr3CIqDqAJRD7qyzcEqNu6AbkDn09cNu5A+ogYRbZI1EKG1AaaDYXjU0vDEvPMz+abWHZaabl0ZW+73lWClXsQNPVFh8AUGpvSbNSK1MtFwngEag2Un08x1jlGdtASq007NmNTZpCEFWsFdBUkBJGm8XU7hVtc5RpeWnHA7Um0qJcbslBUeRv93vi0l8HyMq1MPzb7j8uiSedbStBbXnQcpJAO19tdYXdSY2/gjEkrCSkWUeZ6Q3KoWuSdNodw1D5t7X0EKUqOh/+YXQpqDK+7YAW6wJZJ3PqEHylS7AQF5IAte+usNHUWWgNCwSdPVBW8xUSfmjnHIaSbpT6TClJBKSbaeqGbuLFPUekZitSgLW6RfVGycOUXQG3F3+kIoWLi+cHbrF5VCDhyjnwe9oR5avfj5/DKI1+Ayk0N4pN7zKr/ZTHQPs8N6A+bW+VK9hEdG1R4aMTaOLIx9aVet1BHSYcI+0YWln8j1ff+Sb9sQlaumt1DKL3mXPaMLTNKNWCf8Aht2t9MRi1tH5r7mwu6iEBkHhuYYVrWkJGl+cNKuIAm1rcoKltZOYJuR90PpqOn0AusgpykH02hrbPDOiTr03iS4qyCCvMRt0gBcunMbj6Pvgpto6yTJUsyuZfbZbCStxQQnMbC5NhF9O4Oqjcq5NMzAmX2nXG3Gm3BezdtRrc+jlGZYDyplpcu5lWlaSi3eN73EaqpVXEdNKi+4w064pwlDYQVJKwM10jUE2B1ikFFLMjVc21hsVFTpFZo7LTVTZdZZmFZkpLmZJOl7gHfUbxoZnB8+0hbUlPuvuMPpbbbJyAEt5yb3sNIzFUrc9WFNuzoQtaDq4lsJzHQanmdIvvhPidUgqdQlvhNuBCnAykEryW15nuw1oXdxf8llmgkvhGsqbzeVKRNOvpRYu91QKM2fNfXS8BRTsVJpBQ026uTffABQsErV8wWN75Tt0h0nXMWPSctNshC2BMIaQsNptnCcoB9RtEQYkqzYQ2pTSTKuXaVwxdBCr5Qel4DwLqFbyTtkS26DOsVSlSq6ktt2oN5cza8wb1Iy3BsRpE1zB8+zPBhutPIKFMoQtIIypcvp87TbaKR2uz7tQkpxtTaZiUUQwlLYCQSSTp6SYsZ6s4opBaenGmGw4UKbAQkpsi5SAEnbUwYunrmLJVVZXRXpwlWG2J5xLzqHDw8raVZhMhaykG4PXWOaomIDX5SnVKoOyrz4uhxx0qAAvaxv6QBDxiutPuBMuW0qcU2lptpqwTlVmSEj0mIE7X5ybqiJ2YlZcuN3SWy2Sg73uCd4OKL0Dhqc7E6bwxXVTSpVkTDzcqsJaU8eGQoi9kgnf0Xh0jRK5UZ5pucmnmPK21ALcdzLUkAmxTe9u6fCCIxrVnXy4pUuoCym0lq6WVJFgU66H03gQxfPMrlnF+TOTEukoS8tu6ykgjKTfxPKA5Qvlc5Rq25AWsG12ZclfkRaTMGyFrUANr3OtxoCYe5g+qLUymUbMyXGA8vJYBF1FOW97HaFdxpWmlyTpYZUWUAtuLQfjEgFNjrY8xcDlAmMbVViyAzL8LghnghJCcoUVDY30JPODaFjr1tQBw/NshHnEppzTrS3EKdIurKL2te4udIzxJUdB64vqliiZqlLZpkyhCWmVFxPDBJJ2ubk/daKZxtIVkSvTlHdlaDLHLOQ5gbi+vTrCvDInvA3/AAhiGVpBWNFAaawpcdeupYFgNInzuVTysJugWBvzi9qV/g1Rh1Dt/tCKZtNka7kxoJ1oLoNGubgB3194R56srSj5/DGUTT9n4tQnh0mVeymOh+BcvmZ8JN7TKr/ZTHRt0OGjD2jiyMbWUjz3Pk7eUOe0Y6mpUukVcjQFDdh+vHV3+mp0JI1mHPaMSKen8j1Mm2rbftRh13ZPzX3NmKvFFShoZidCR1h1ioQ1a8qSAMxttA2ZjQhYIEVs2rhuk7Dnm1KACeeukMDKEk8Qj1QUvoWtKQcqekNebdznp1G0BN6DWWoWSmfJpxhxooSUOJUFOXyix52jcs1+QaecmpZMmmbmXHHFr8oJKVKTayTkva+towsmhtiaZU6gPICgVIOxF9RG8afwdIz8rNSa8q23iFKVmslJuq/qvli9N9Geasr6p/8AATeKG25anoVMU9wyak52y5dC1C/fvkuFa39MSDi2XLMy2/MSr3lF/jC+EKQMpToQjcX3iOzVsOS7CUFuUDT0mlt5BC8ylcUFWb1XIP8A8RVUWWwoapUnJ91vyUOqRKoXm+ab2UCDy0i931POop3vFkqhVtNElWJZMzT5hkPLW82XzZQOXKR3dwU3ieuvfIpNpuYkmVSy0rLYWMq7G975bgkHX0xVVUYb8yITIJYE62lnvNlV1Gx4l76bxezszhKdL7z6mHXlJyhzMu4s2LWt/eFonieiZRxje+FkCvVOWq8m2xL+QSqUK1IevmSm+UbcrmCStck5SpMTeeUPCkEyoPGBUCPzhcQs1MYRUZhRbllkMtpaRxlNpy2sTf8ASBgMlVMNyqlsSpYZRklFKczKJWsOAr32tY7QEpXxXQW44cOFklnFUq02ypS5YqbnC+lSXkoBSSc22hJv09cBbr9Nap/kxUytzylMwp1cyklSg5m56C6RbSEmU4Pm23C8Ws63CtTqVKzn40302+ZrAESWClVpxbqpdmTQ2EJbEwpYWSojODcZSNLg39EUTfgTaiuTLJ/E8rMMEO+TOALQvK4+gg2cKtf1SB6oerFEoZxT6Fy9nFtEkONpOVKiSk666G0YzECqS0zJsU1DSlhkGYdQ4VFS9iLHQbX06xUN3UoC+28SlUkmVhRhJGmxVUWpyRkktOt/J0lstpcSoDUkEAa7aeoRlUqvmVceiHTKrKIO/KIwSoJsN/uhL4s2XSwKyHuDMvMLAEQ4oWqxCbkCGG5tvfY9ImISC0O7ygN2GSuASo8NQF9RYw5tv4s6bmFQnKhQIIvsYIhQCMtxe8K30GS6iEKQkC2/LrFzVVhGH6SFC3dc2+kIqHwbhV9osquQaBR1K+bkcv8AajzzzlDz+GM3Y1uAMvmN8pFgZpR/dTHQ3s+/oF7/AFSvZTHRvUeGjA2jiyMhWEpTWagrc+Uua9O8YPJuZKHVVAXslv24BWVHzvURv8pc9swSR79Fqyf7rXtxiV89eq+6NmOUVYpVOlzu2CfGFAKzptzJh6GU/OOsdYk8wkchFrnJdQjbeSxNjra9oK44CcuuhtDL5Ebb8zDUix6xLXNlVkTKfLiYnWmS5kStYSVEXygnUxrKjg6Sk1THEfmQGJcOn4tOpKsoG9uh3jKyXlInpfyP+cqcSG7DdV9I0rlGrFYmA1VZ1pMqy08tKmMuW6D3k2FgDfe8UpxTTyIVZOLXasFdwAy1wFPzLqEmXccdCEJJSpIBsDexuD90I52eybUyAKg+Wgh1Szwhe6LHTXx+6KRjD9Ym6U5UWkKVKthVyXNSBvYQq8L1pJSlZytrYL2dT1kpQCLkkxVONu6T7V++XjmAUeWsssTjqmipwPLKEgoy21Guo1gkjg6SlwETJffcK5lBzJsgZB3SbG46jrFFPYfnZOkM1Jma4yFMhx0BzVvMop0F9RpvAlYaxI6wHwHCysJWVh7QgpKr/UP4QUo37oG5Nd8mKwMXanKSTa5hTa2eM9MBocMJIuMiie9vrHVnCzFLkZSXaTnm1zzkvxNRnGmXQmw3gLeE8QdxltdiLoy+Uj4o5c1jr3bp1hiqDPpo83Up2aFpcIcZRxAsrCl5c2h0Gmh5xz0sohTzTcy2XgFpl+z1QeDRQj5rQJC1LyEHW2htApXAfC4MxMulaBOoaWyU2DjZcyZgQbiMut+YUg2mHbnvfyh3veGeUzCUG0w96M563/GEU6fQZ06r/kaM4KlHXEvpqQYl3ZlxmxbKi2pKjdO+oyi94svgHKobl5Zb6mHVPupLqhcuJASUCwVlG/WMWqrThZZlyotpYJWjh905zuokak+MDaqM+ghSZt8LKif5Q3ud+cM5Q6CqnU/sPn5XyabflXE99pak67ixiAU2UO/e/KJTl1C6jck69YA6ktHNY6aXtpEos9DvbMRSCDpraOLjyAoAAhIFwIaFrURYE67w5PziV6X1hvMHkPLpmAkBBTaHtpy2CdfRBuE2GUlJKieUK3kRbY2ESclbIoovmAWpOxuDteLWpgKoFFzaAJc9qKd5wXA0JOwi4q5Sih0fpw3Lfaic12oefwzmzW4BA8xvFJuDMqP7qY6B9naiqgzBtb5Wr2ER0btHKmjB2jiyMdWNa/UDmt8qcH7xiVJf0JVVc7Ncv70BrQQmtT2neMy57Rgkl/QNVFyNGtf1oxK/yvubMe6iuQkqb1PqhyQE68/DlDUKPDTc2tsIabGwOt+fKH1HQxa1OrSEmwBgpWQLCGFIQOvgYapsm1laH6oNkchRNuyzzbzK1IdQQpKh+aesWy8VVhxZUuZSSW1oIS0lKbL+doBa567xnXnVlYF9YKyHHBYXA5kxTOMSfZk9C6lcRVCWk/ImnkFpKitIU2lRQediRpE74aVh5wOPzLa9FJUFNJsUq3BFtRpGcsltJ6ne8MU7ZJsdPvhcUtEw4IatFu/iWozUq5KreBYWhLeRLaRdIUVAaDkTHJxTV2qf5uROqEsGy3ksNEk3teKUFxQulJH4x2RWYq9WsNdrmCyfIv8A4b1xSkWmWwU3zHhJus5ct1aanLpA5fE1VTJtyQdbUyhKUgLbSSUpVmAvbUA/jFHksNYO2m2t7RznLqcqcehKeecdWt5wALcWVEAWGvhEJ51SWybWUrbwEFUsqOa5smIsypWQpAuesJCN2Gc1FDlr+YCoA26w4rt3bbdIiloqXdXLaCFS7k5RtYRRxROFRyu2gjj6gjS9uUPKluoSgkabwyXl1KupZGbkIlBnTx3hG4rIsk3mBShQV003hQ2VEXO5tpBwgEXOgvzjk8NCCTz5wuIbCKhJACRqbGBLPe0Ow26wRKxmOn1RGfTc6m4tCxWYW7AtS4V6Ecou6wCqhUX/ACnPaioAGW2p0i8qwBodHAOnBX7UCo+3Dz+GTNT2eC1Af/1SvYRHQvZ6LUF8f4pXspjo26PDRi1+IzJ1ZviV+eJJAEw57Rg0q1lotU1GvC2+kYHWbprU8QdDMOXB+kYZI1ebkA4WFJu7YKBQFXttvGFWUpN4evybUbYUQUt3Rm6He0OA09/ONBLVatTMu8+hLCm2EhTnxKNB9UI7VK80htSkSwDzJeQeCixSBc8t/CJqdS9rL1/QcSM04vTUgi/OBFxS7oRqDzO8aQ1Sv/JLtyw8tNmCWEWOtuniI6Xq9emGw40zKqQoqTm4KLJKdwdNDqLdbxRTnbRev6J4l1M+JZKCFrSCekOubHS0aFdTraHnWimRWtlN1hLSDl7wTY+NyIY5Wa2KimnoRIqeWvIbNIISb2sfXC46j5L1/Q2NGfWBzB12gPCA72p9UbIzVdCEq4Ei4lRACkNIIFwTc9BodfAwGVqNam5ZUyhiQLSSr/YoucoBVYc7AwFWna9l6/o66ZmEIskG5F9TDU3OYlJtfpvGuZna06mXIlJP5SFFpRZSAQkXN+kKiZriiUplqcT3MpyIsvNfLY872MDfT6L1DdGUCWxlukqv0gS3RnypFo1QqtXUw28mSki2t3hJJZT8/pCJnq4uabYRIU9bjgUU5GkFJy3vqNNCIZVJ/wBfcDkZlKCUneOWlJBukgiNJIVqpzzymm5CSLiRcpLCRbW3PxMNlKzVZ95bTEnTboBUoLbQnQanc9AY7eVL933A7GZbCVC97ekQvdK7J6axpjU6ypClNUyQdShkvHKwk90GxO/UGDsTtXUhCnKZT2+I2HQpbKUpyE2BJJ0vHOrNZ4fc5O+RmmQggkqAUnW0SSpKk9w3uOQjTceoIStS6fTUFFs10oGh25635RHTU6mZpyXRTZELaWELTwk6EmwG/WIurOWkfcrGVkZwNFIusG52EIGUufOHrjRpqlSeeabRTZLO8CUhbAGgve9zpsYP5RVOEp5NMpqkC5uhKTcDc6HUCO3tRcvcbEZF1CWmU2UYj5SUm2p5xsH5mrtNKWuj05SUFQUOEkkWIBNr8iYRE1VDMOS6qTSkuNgZk5UaXNgN978oeNaaXd9yTkmzIWJAGp8Iua0FeZqOnowr2jFi5VJ5ltS10imNhN9HG0pUq2hsCbmKKrVaYqqmuMy0yllJSlDKbDe8PFzqTi2rJePgC5t+zu3mB6x/3pXspjoTs7v5gfuR/OlbfRRHRv0e4jGr8RmRraj56n8up8qcH7xiPKy0y84oMsuOWtfIkqtB6yQK5P2H+8ufXmMClpualc3AmHGSr5xQsi8Y1S93hNiHdRdScxUqe0hlqnPFBJLyS0TxQRa17aaX+uOTNVEMOMLpjymFMhtKCk3QoJy5gbcxyisRW6sgZTPvq8S4bw1dbqqXL+cZjXYcQx5sFTovcLSeZaKqNQKkcWkvutsPtuy6EtlJbCdLXCdbgAeqIAVMsys1Ly9LnW25haFKBuSCkk6WSN7/AHQHzzVwdajM/tDBRW6mEKBqUyVW0s4YbDUS0XuLgTZJmJudmEFpdOmiVNcMuLuV2zpVqoJF7ZbD0wd2amfKJKYEjMrVKKCipwEuOa3AKsvL0RXefKsLJ84zF9tVw1dcrJUAKjMDxzwHGo+S9xlBInTM/UH0OtpkpsBcvwMyiVKIzZrk2F+noglNqE1T5DybzdMr7yzbUIWFJCbKFtbWvEFNdrF9ai/a36cPNdqoItUnyPpQrjUtay9wqCLRisTyP5SnuKbQq7KEoy8MZSm17a6Eb9IRmqzLanHjITSFrLZPCUQLovoNDYG+0VMxiCrtqATUHx+tDEYkrJ7vnB7xN4Cp1Gr2Xq/wc4rSxZirOhfCNOc8n7ikNpasUqSoKvmtffNp4wF6pTzZDktT1omEoCAsthSAkKv80i1zpcxGRiCsq184v2v+lvCO4jrFrJqL1+oIhlConovV/gGBEqVn3perzM+iRmWi+nZAuUG4J3FrGxFuhiMJryWoOzMvTJhtLrLjfB1ISVJIuDbbXaGoxJWct/OLuh6iHtYlrCib1B3oCbWg4aq5L1f4OwrkOk6lNSrLIRJPFbSEIUSDZQClFQ22Oa0SvO6puTVLTkhMJQpZJW2nVOpKQLjYAkRDXiGuIVrUHcvXT3Q1OJ6yV61B0J9XugONR52Xq/wBQRJmZ91ba2ESj6Ultttu4uUhJJJOm5uYLOVeZnHJwFp4IfWhTYKbZMpvuBAF4lq2cAT7oB10A0+6E+E1ZF80+vw0HuhMNT+q9f0UwK5NNTc89mo+TvEH80jUd20HZqYMoJZUs7qF5nB3TckHT6tREBOIqyRdU8ofqjX7oU4lq2cjyxQtyyp90TcKj5L1/RTDloWD9fSW30GTmFFxTvcIGU5zcX0vcWERX6o35dMTrUs+tbxSoodQMosq9tB98A+E1VTcmeXttkSdfqgIxTWSbCdV9hPuh4wqLkvX9EsC0sFVOSDjyXpiTm3HGWyhIUAoODWxVfYi/K+0UDoXqMhRfqIuhiqs31nj6OGn3RBnKhN1RwOTjxcKRZJsBYeqL08aeaVvP9HYTZ9nacuH3h/ileymOgmAf6De0t8pV7KY6N6jnTRiV8qjMdWQEVmf8Zlzn/eMQ+ErQ3FjyB2iXXBmrc9YXPlLg/eMRUqDSbKjJk82bMFkhLhCcxI0iOpeYXzC8PdWQSdNdoiKbzLJvb0x0Y9Qyb5Fgh5CkC5BJ6wJaw2qxN76iIzSCHLak+ESlAZwpQ0A5xzSTOzaDN6kK1MKtPfzaQNx7I2CBfwECDqlI8T90Ts9SraWQXNcjUeqOVt6OcDtbYmHJIV3DpyvBsKhi18VzLsbQRtFh47EQNATxiL3A09cHtY97QwfA5eIwjInb64aAFXVtroYat0XCQLgQ5Petm09EHNI7J5DgyhwncHn0jglTZJIJtsYlIb7t9EptHLdQpITvpeJYnoPhViJMOK4et7nYbACBM51WBF072hX1hRJhEXQdFamKruk/wCRISCpViNL6kQZpr8+xNhYQxCkpHO/IdTDDNHMQB4W5CJWbKppBze4JIA3hqgDdQP3xHbKlkqUSTtaCgoAIK7+FoOE7EhCSXALRwGVV4VC0g6bmOKkuPWPdSOsA4apTaWyoqsDvfcQBCw8AUEgch1EHmWUqSkpyqUrdPQQxKMlym2nKHjaxOWpv+z+/mJ+4t8qV7KY6OwASaG+T/WleymOjZo8NGFtHFkZCro/Lk+TreZc0/WMVrwAAUCQrkI9eXSqc4tS10+VUtRJUpTKSSTuTpDTRaSTc0yTPpYT7oz3R7WppKt2VkeOJK3DZQ25Q5Y4abm3oj2EUWkp2pcmPQwn3QholIO9Lkj/AOXR7obdZ6gVbLQ8fl7g5wnMfwh6lldklXrAj14UWlAWFMk7f5CfdCeY6R/ZUl/26PdHbnPUO/stDyZ1SOFZfzidLc4Zbna0eueY6QTfzVJX/wBOj3Qvmalf2ZJ/sE+6F3FuYVtF+R5OhBSQTbWGLQc1gfTHrnmimf2dKfsE+6E8zUr+zJP9gn3Qqo+Izr+B5K1LhBzjXrrDlJUb3It1j1jzNSv7Mk/2CfdHeZaVa3myT/YJ90NufECr+B5KlndWZIA8YVG9ki9upj1nzLSv7Mk/2CfdHCjUobUyTH/QT7oMqN1qCNfPQ8wXmUwe+PERFV3EDx38RHrXmelkW82ylunAT7oQ0WlHemSZ9LCfdE40PEo9o8Dx8d5VreMETZV+nhHrnmSk/wBlyf8A26PdHeZaUNqZJ/sE+6HdHxFVfwPKF2LdwbE72Mchu1ik7849X8zUq1vNkn+wT7oUUeljamyg/wCgn3Qm58RvqM9DygotcnQQMKSs2P1CPWzR6Wremyh9LCfdCCiUlJuKXJj0S6PdBVDLU57T4Hk7YKV3IvBphKe6rcnlvHqfmimf2dKfsE+6ONHpZ3psp+wT7oXc56nfUZaHkoFk3GkcSLEjnrePWfMtK/syT/YJ90d5lpX9mSf7BPuhtx4ge0eBSdn9jQn7f1pXspjo0cvKy8o2W5ZhphBNyltASCethHRp0laCRkVniqNn/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solidFill>
                <a:srgbClr val="000000"/>
              </a:solidFill>
            </a:endParaRPr>
          </a:p>
        </p:txBody>
      </p:sp>
      <p:sp>
        <p:nvSpPr>
          <p:cNvPr id="4" name="TextBox 3"/>
          <p:cNvSpPr txBox="1"/>
          <p:nvPr/>
        </p:nvSpPr>
        <p:spPr>
          <a:xfrm>
            <a:off x="460375" y="330200"/>
            <a:ext cx="11215688" cy="646113"/>
          </a:xfrm>
          <a:prstGeom prst="rect">
            <a:avLst/>
          </a:prstGeom>
          <a:solidFill>
            <a:schemeClr val="bg1">
              <a:alpha val="70000"/>
            </a:schemeClr>
          </a:solidFill>
        </p:spPr>
        <p:txBody>
          <a:bodyPr>
            <a:spAutoFit/>
          </a:bodyPr>
          <a:lstStyle/>
          <a:p>
            <a:pPr eaLnBrk="1" fontAlgn="auto" hangingPunct="1">
              <a:spcBef>
                <a:spcPts val="0"/>
              </a:spcBef>
              <a:spcAft>
                <a:spcPts val="0"/>
              </a:spcAft>
              <a:defRPr/>
            </a:pPr>
            <a:r>
              <a:rPr lang="en-US" sz="3600" dirty="0">
                <a:solidFill>
                  <a:prstClr val="black"/>
                </a:solidFill>
                <a:effectLst>
                  <a:outerShdw blurRad="38100" dist="38100" dir="2700000" algn="tl">
                    <a:srgbClr val="000000">
                      <a:alpha val="43137"/>
                    </a:srgbClr>
                  </a:outerShdw>
                </a:effectLst>
                <a:latin typeface="Calibri" panose="020F0502020204030204"/>
              </a:rPr>
              <a:t>HOW ARE COVENANTS PICTURED BY ABRAHAM’S WIVES?</a:t>
            </a:r>
          </a:p>
        </p:txBody>
      </p:sp>
      <p:sp>
        <p:nvSpPr>
          <p:cNvPr id="5" name="TextBox 4"/>
          <p:cNvSpPr txBox="1"/>
          <p:nvPr/>
        </p:nvSpPr>
        <p:spPr>
          <a:xfrm>
            <a:off x="793750" y="1443038"/>
            <a:ext cx="10882313" cy="1846262"/>
          </a:xfrm>
          <a:prstGeom prst="rect">
            <a:avLst/>
          </a:prstGeom>
          <a:solidFill>
            <a:schemeClr val="bg1">
              <a:alpha val="70000"/>
            </a:schemeClr>
          </a:solidFill>
        </p:spPr>
        <p:txBody>
          <a:bodyPr>
            <a:spAutoFit/>
          </a:bodyPr>
          <a:lstStyle/>
          <a:p>
            <a:pPr eaLnBrk="1" fontAlgn="auto" hangingPunct="1">
              <a:spcBef>
                <a:spcPts val="0"/>
              </a:spcBef>
              <a:spcAft>
                <a:spcPts val="0"/>
              </a:spcAft>
              <a:defRPr/>
            </a:pPr>
            <a:r>
              <a:rPr lang="en-US" sz="3200" dirty="0">
                <a:solidFill>
                  <a:prstClr val="black"/>
                </a:solidFill>
                <a:effectLst>
                  <a:outerShdw blurRad="38100" dist="38100" dir="2700000" algn="tl">
                    <a:srgbClr val="000000">
                      <a:alpha val="43137"/>
                    </a:srgbClr>
                  </a:outerShdw>
                </a:effectLst>
                <a:latin typeface="Calibri" panose="020F0502020204030204"/>
              </a:rPr>
              <a:t>Two observations from Galatians</a:t>
            </a:r>
          </a:p>
          <a:p>
            <a:pPr eaLnBrk="1" fontAlgn="auto" hangingPunct="1">
              <a:spcBef>
                <a:spcPts val="0"/>
              </a:spcBef>
              <a:spcAft>
                <a:spcPts val="0"/>
              </a:spcAft>
              <a:defRPr/>
            </a:pPr>
            <a:endParaRPr lang="en-US" dirty="0">
              <a:solidFill>
                <a:prstClr val="black"/>
              </a:solidFill>
              <a:effectLst>
                <a:outerShdw blurRad="38100" dist="38100" dir="2700000" algn="tl">
                  <a:srgbClr val="000000">
                    <a:alpha val="43137"/>
                  </a:srgbClr>
                </a:outerShdw>
              </a:effectLst>
              <a:latin typeface="Calibri" panose="020F0502020204030204"/>
            </a:endParaRPr>
          </a:p>
          <a:p>
            <a:pPr marL="342900" indent="-342900" eaLnBrk="1" fontAlgn="auto" hangingPunct="1">
              <a:spcBef>
                <a:spcPts val="0"/>
              </a:spcBef>
              <a:spcAft>
                <a:spcPts val="0"/>
              </a:spcAft>
              <a:buFontTx/>
              <a:buAutoNum type="arabicParenR"/>
              <a:defRPr/>
            </a:pPr>
            <a:r>
              <a:rPr lang="en-US" sz="3200" dirty="0">
                <a:solidFill>
                  <a:prstClr val="black"/>
                </a:solidFill>
                <a:effectLst>
                  <a:outerShdw blurRad="38100" dist="38100" dir="2700000" algn="tl">
                    <a:srgbClr val="000000">
                      <a:alpha val="43137"/>
                    </a:srgbClr>
                  </a:outerShdw>
                </a:effectLst>
                <a:latin typeface="Calibri" panose="020F0502020204030204"/>
              </a:rPr>
              <a:t> Words “New Covenant” not found</a:t>
            </a:r>
          </a:p>
          <a:p>
            <a:pPr marL="342900" indent="-342900" eaLnBrk="1" fontAlgn="auto" hangingPunct="1">
              <a:spcBef>
                <a:spcPts val="0"/>
              </a:spcBef>
              <a:spcAft>
                <a:spcPts val="0"/>
              </a:spcAft>
              <a:buFontTx/>
              <a:buAutoNum type="arabicParenR"/>
              <a:defRPr/>
            </a:pPr>
            <a:r>
              <a:rPr lang="en-US" sz="3200" dirty="0">
                <a:solidFill>
                  <a:prstClr val="black"/>
                </a:solidFill>
                <a:effectLst>
                  <a:outerShdw blurRad="38100" dist="38100" dir="2700000" algn="tl">
                    <a:srgbClr val="000000">
                      <a:alpha val="43137"/>
                    </a:srgbClr>
                  </a:outerShdw>
                </a:effectLst>
                <a:latin typeface="Calibri" panose="020F0502020204030204"/>
              </a:rPr>
              <a:t> Law Covenant and Abrahamic Covenant explicitly discussed</a:t>
            </a:r>
          </a:p>
        </p:txBody>
      </p:sp>
      <p:sp>
        <p:nvSpPr>
          <p:cNvPr id="6" name="TextBox 5"/>
          <p:cNvSpPr txBox="1"/>
          <p:nvPr/>
        </p:nvSpPr>
        <p:spPr>
          <a:xfrm>
            <a:off x="793750" y="3894138"/>
            <a:ext cx="10744200" cy="1077912"/>
          </a:xfrm>
          <a:prstGeom prst="rect">
            <a:avLst/>
          </a:prstGeom>
          <a:solidFill>
            <a:schemeClr val="bg1">
              <a:alpha val="70000"/>
            </a:schemeClr>
          </a:solidFill>
        </p:spPr>
        <p:txBody>
          <a:bodyPr>
            <a:spAutoFit/>
          </a:bodyPr>
          <a:lstStyle/>
          <a:p>
            <a:pPr eaLnBrk="1" fontAlgn="auto" hangingPunct="1">
              <a:spcBef>
                <a:spcPts val="0"/>
              </a:spcBef>
              <a:spcAft>
                <a:spcPts val="0"/>
              </a:spcAft>
              <a:defRPr/>
            </a:pPr>
            <a:r>
              <a:rPr lang="en-US" sz="3200" dirty="0">
                <a:solidFill>
                  <a:prstClr val="black"/>
                </a:solidFill>
                <a:effectLst>
                  <a:outerShdw blurRad="38100" dist="38100" dir="2700000" algn="tl">
                    <a:srgbClr val="000000">
                      <a:alpha val="43137"/>
                    </a:srgbClr>
                  </a:outerShdw>
                </a:effectLst>
                <a:latin typeface="Calibri" panose="020F0502020204030204"/>
              </a:rPr>
              <a:t>Gal 4:21 (NASV) "Tell me, you who want to be under law, do you not listen to the law?" </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33600" y="304800"/>
            <a:ext cx="7848600" cy="1123336"/>
          </a:xfrm>
        </p:spPr>
        <p:txBody>
          <a:bodyPr>
            <a:normAutofit fontScale="92500" lnSpcReduction="10000"/>
          </a:bodyPr>
          <a:lstStyle/>
          <a:p>
            <a:r>
              <a:rPr lang="en-US" sz="3600" b="1" dirty="0">
                <a:effectLst>
                  <a:outerShdw blurRad="38100" dist="38100" dir="2700000" algn="tl">
                    <a:srgbClr val="000000">
                      <a:alpha val="43137"/>
                    </a:srgbClr>
                  </a:outerShdw>
                </a:effectLst>
              </a:rPr>
              <a:t>Now we are free, there's no condemnation;</a:t>
            </a:r>
          </a:p>
          <a:p>
            <a:r>
              <a:rPr lang="en-US" sz="3600" b="1" dirty="0">
                <a:effectLst>
                  <a:outerShdw blurRad="38100" dist="38100" dir="2700000" algn="tl">
                    <a:srgbClr val="000000">
                      <a:alpha val="43137"/>
                    </a:srgbClr>
                  </a:outerShdw>
                </a:effectLst>
              </a:rPr>
              <a:t>Jesus will soon perfect our salvation;</a:t>
            </a:r>
          </a:p>
          <a:p>
            <a:endParaRPr lang="en-US" dirty="0"/>
          </a:p>
        </p:txBody>
      </p:sp>
      <p:pic>
        <p:nvPicPr>
          <p:cNvPr id="5122" name="Picture 2" descr="http://4.bp.blogspot.com/-GpqK786bFVg/UFpgbqe0BWI/AAAAAAAAPH4/Nv8IYLQSDuA/s1600/freedom3.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1" y="1676400"/>
            <a:ext cx="6095999"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1884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846138" y="395288"/>
            <a:ext cx="10848975" cy="5294312"/>
          </a:xfrm>
          <a:prstGeom prst="rect">
            <a:avLst/>
          </a:prstGeom>
          <a:solidFill>
            <a:schemeClr val="accent1">
              <a:lumMod val="20000"/>
              <a:lumOff val="80000"/>
              <a:alpha val="70000"/>
            </a:schemeClr>
          </a:solidFill>
        </p:spPr>
        <p:txBody>
          <a:bodyPr>
            <a:spAutoFit/>
          </a:bodyPr>
          <a:lstStyle/>
          <a:p>
            <a:pPr eaLnBrk="1" fontAlgn="auto" hangingPunct="1">
              <a:spcBef>
                <a:spcPts val="0"/>
              </a:spcBef>
              <a:spcAft>
                <a:spcPts val="0"/>
              </a:spcAft>
              <a:defRPr/>
            </a:pPr>
            <a:r>
              <a:rPr lang="en-US" sz="3200" u="sng" dirty="0">
                <a:solidFill>
                  <a:prstClr val="black"/>
                </a:solidFill>
                <a:effectLst>
                  <a:outerShdw blurRad="38100" dist="38100" dir="2700000" algn="tl">
                    <a:srgbClr val="000000">
                      <a:alpha val="43137"/>
                    </a:srgbClr>
                  </a:outerShdw>
                </a:effectLst>
                <a:latin typeface="Calibri" panose="020F0502020204030204"/>
              </a:rPr>
              <a:t>Galatians 4 (NASV)</a:t>
            </a:r>
            <a:endParaRPr lang="en-US" sz="3200" dirty="0">
              <a:solidFill>
                <a:prstClr val="black"/>
              </a:solidFill>
              <a:effectLst>
                <a:outerShdw blurRad="38100" dist="38100" dir="2700000" algn="tl">
                  <a:srgbClr val="000000">
                    <a:alpha val="43137"/>
                  </a:srgbClr>
                </a:outerShdw>
              </a:effectLst>
              <a:latin typeface="Calibri" panose="020F0502020204030204"/>
            </a:endParaRPr>
          </a:p>
          <a:p>
            <a:pPr eaLnBrk="1" fontAlgn="auto" hangingPunct="1">
              <a:spcBef>
                <a:spcPts val="0"/>
              </a:spcBef>
              <a:spcAft>
                <a:spcPts val="0"/>
              </a:spcAft>
              <a:defRPr/>
            </a:pPr>
            <a:r>
              <a:rPr lang="en-US" sz="3200" dirty="0">
                <a:solidFill>
                  <a:prstClr val="black"/>
                </a:solidFill>
                <a:effectLst>
                  <a:outerShdw blurRad="38100" dist="38100" dir="2700000" algn="tl">
                    <a:srgbClr val="000000">
                      <a:alpha val="43137"/>
                    </a:srgbClr>
                  </a:outerShdw>
                </a:effectLst>
                <a:latin typeface="Calibri" panose="020F0502020204030204"/>
              </a:rPr>
              <a:t>“22  For it is written that Abraham had two sons, one by the bondwoman and one by the free woman.</a:t>
            </a:r>
          </a:p>
          <a:p>
            <a:pPr eaLnBrk="1" fontAlgn="auto" hangingPunct="1">
              <a:spcBef>
                <a:spcPts val="0"/>
              </a:spcBef>
              <a:spcAft>
                <a:spcPts val="0"/>
              </a:spcAft>
              <a:defRPr/>
            </a:pPr>
            <a:r>
              <a:rPr lang="en-US" sz="3200" dirty="0">
                <a:solidFill>
                  <a:prstClr val="black"/>
                </a:solidFill>
                <a:effectLst>
                  <a:outerShdw blurRad="38100" dist="38100" dir="2700000" algn="tl">
                    <a:srgbClr val="000000">
                      <a:alpha val="43137"/>
                    </a:srgbClr>
                  </a:outerShdw>
                </a:effectLst>
                <a:latin typeface="Calibri" panose="020F0502020204030204"/>
              </a:rPr>
              <a:t>23  But the son by the bondwoman was born according to the flesh, and the son by the free woman through the promise.</a:t>
            </a:r>
          </a:p>
          <a:p>
            <a:pPr eaLnBrk="1" fontAlgn="auto" hangingPunct="1">
              <a:spcBef>
                <a:spcPts val="0"/>
              </a:spcBef>
              <a:spcAft>
                <a:spcPts val="0"/>
              </a:spcAft>
              <a:defRPr/>
            </a:pPr>
            <a:r>
              <a:rPr lang="en-US" sz="3200" dirty="0">
                <a:solidFill>
                  <a:prstClr val="black"/>
                </a:solidFill>
                <a:effectLst>
                  <a:outerShdw blurRad="38100" dist="38100" dir="2700000" algn="tl">
                    <a:srgbClr val="000000">
                      <a:alpha val="43137"/>
                    </a:srgbClr>
                  </a:outerShdw>
                </a:effectLst>
                <a:latin typeface="Calibri" panose="020F0502020204030204"/>
              </a:rPr>
              <a:t>24  This is allegorically speaking, for </a:t>
            </a:r>
            <a:r>
              <a:rPr lang="en-US" sz="3200" u="sng" dirty="0">
                <a:solidFill>
                  <a:prstClr val="black"/>
                </a:solidFill>
                <a:effectLst>
                  <a:outerShdw blurRad="38100" dist="38100" dir="2700000" algn="tl">
                    <a:srgbClr val="000000">
                      <a:alpha val="43137"/>
                    </a:srgbClr>
                  </a:outerShdw>
                </a:effectLst>
                <a:latin typeface="Calibri" panose="020F0502020204030204"/>
              </a:rPr>
              <a:t>these women are two covenants</a:t>
            </a:r>
            <a:r>
              <a:rPr lang="en-US" sz="3200" dirty="0">
                <a:solidFill>
                  <a:prstClr val="black"/>
                </a:solidFill>
                <a:effectLst>
                  <a:outerShdw blurRad="38100" dist="38100" dir="2700000" algn="tl">
                    <a:srgbClr val="000000">
                      <a:alpha val="43137"/>
                    </a:srgbClr>
                  </a:outerShdw>
                </a:effectLst>
                <a:latin typeface="Calibri" panose="020F0502020204030204"/>
              </a:rPr>
              <a:t>: one proceeding from Mount Sinai bearing children who are to be slaves; she is Hagar.</a:t>
            </a:r>
          </a:p>
          <a:p>
            <a:pPr eaLnBrk="1" fontAlgn="auto" hangingPunct="1">
              <a:spcBef>
                <a:spcPts val="0"/>
              </a:spcBef>
              <a:spcAft>
                <a:spcPts val="0"/>
              </a:spcAft>
              <a:defRPr/>
            </a:pPr>
            <a:r>
              <a:rPr lang="en-US" sz="3200" dirty="0">
                <a:solidFill>
                  <a:prstClr val="black"/>
                </a:solidFill>
                <a:effectLst>
                  <a:outerShdw blurRad="38100" dist="38100" dir="2700000" algn="tl">
                    <a:srgbClr val="000000">
                      <a:alpha val="43137"/>
                    </a:srgbClr>
                  </a:outerShdw>
                </a:effectLst>
                <a:latin typeface="Calibri" panose="020F0502020204030204"/>
              </a:rPr>
              <a:t>25  Now this Hagar is Mount Sinai in Arabia and corresponds to the present Jerusalem, for she is in slavery with her children.”</a:t>
            </a:r>
          </a:p>
          <a:p>
            <a:pPr eaLnBrk="1" fontAlgn="auto" hangingPunct="1">
              <a:spcBef>
                <a:spcPts val="0"/>
              </a:spcBef>
              <a:spcAft>
                <a:spcPts val="0"/>
              </a:spcAft>
              <a:defRPr/>
            </a:pPr>
            <a:endParaRPr lang="en-US" dirty="0">
              <a:solidFill>
                <a:prstClr val="black"/>
              </a:solidFill>
              <a:latin typeface="Calibri" panose="020F0502020204030204"/>
            </a:endParaRPr>
          </a:p>
        </p:txBody>
      </p:sp>
    </p:spTree>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846138" y="304800"/>
            <a:ext cx="10939462" cy="769938"/>
          </a:xfrm>
          <a:prstGeom prst="rect">
            <a:avLst/>
          </a:prstGeom>
          <a:solidFill>
            <a:schemeClr val="accent1">
              <a:lumMod val="20000"/>
              <a:lumOff val="80000"/>
              <a:alpha val="50000"/>
            </a:schemeClr>
          </a:solidFill>
        </p:spPr>
        <p:txBody>
          <a:bodyPr>
            <a:spAutoFit/>
          </a:bodyPr>
          <a:lstStyle/>
          <a:p>
            <a:pPr eaLnBrk="1" fontAlgn="auto" hangingPunct="1">
              <a:spcBef>
                <a:spcPts val="0"/>
              </a:spcBef>
              <a:spcAft>
                <a:spcPts val="0"/>
              </a:spcAft>
              <a:defRPr/>
            </a:pPr>
            <a:r>
              <a:rPr lang="en-US" sz="4400" dirty="0">
                <a:solidFill>
                  <a:prstClr val="black"/>
                </a:solidFill>
                <a:effectLst>
                  <a:outerShdw blurRad="38100" dist="38100" dir="2700000" algn="tl">
                    <a:srgbClr val="000000">
                      <a:alpha val="43137"/>
                    </a:srgbClr>
                  </a:outerShdw>
                </a:effectLst>
                <a:latin typeface="Calibri" panose="020F0502020204030204"/>
              </a:rPr>
              <a:t>WHAT COVENANT DOES HAGAR REPRESENT?</a:t>
            </a:r>
          </a:p>
        </p:txBody>
      </p:sp>
      <p:sp>
        <p:nvSpPr>
          <p:cNvPr id="3" name="TextBox 2"/>
          <p:cNvSpPr txBox="1"/>
          <p:nvPr/>
        </p:nvSpPr>
        <p:spPr>
          <a:xfrm>
            <a:off x="892175" y="1208088"/>
            <a:ext cx="10848975" cy="1570037"/>
          </a:xfrm>
          <a:prstGeom prst="rect">
            <a:avLst/>
          </a:prstGeom>
          <a:solidFill>
            <a:schemeClr val="accent1">
              <a:lumMod val="20000"/>
              <a:lumOff val="80000"/>
              <a:alpha val="50000"/>
            </a:schemeClr>
          </a:solidFill>
        </p:spPr>
        <p:txBody>
          <a:bodyPr>
            <a:spAutoFit/>
          </a:bodyPr>
          <a:lstStyle/>
          <a:p>
            <a:pPr eaLnBrk="1" fontAlgn="auto" hangingPunct="1">
              <a:spcBef>
                <a:spcPts val="0"/>
              </a:spcBef>
              <a:spcAft>
                <a:spcPts val="0"/>
              </a:spcAft>
              <a:defRPr/>
            </a:pPr>
            <a:r>
              <a:rPr lang="en-US" sz="3200" u="sng" dirty="0">
                <a:solidFill>
                  <a:prstClr val="black"/>
                </a:solidFill>
                <a:effectLst>
                  <a:outerShdw blurRad="38100" dist="38100" dir="2700000" algn="tl">
                    <a:srgbClr val="000000">
                      <a:alpha val="43137"/>
                    </a:srgbClr>
                  </a:outerShdw>
                </a:effectLst>
                <a:latin typeface="Calibri" panose="020F0502020204030204"/>
              </a:rPr>
              <a:t>Galatians 4:25 (NASV)</a:t>
            </a:r>
            <a:r>
              <a:rPr lang="en-US" sz="3200" dirty="0">
                <a:solidFill>
                  <a:prstClr val="black"/>
                </a:solidFill>
                <a:effectLst>
                  <a:outerShdw blurRad="38100" dist="38100" dir="2700000" algn="tl">
                    <a:srgbClr val="000000">
                      <a:alpha val="43137"/>
                    </a:srgbClr>
                  </a:outerShdw>
                </a:effectLst>
                <a:latin typeface="Calibri" panose="020F0502020204030204"/>
              </a:rPr>
              <a:t>  “Now this Hagar is Mount Sinai in Arabia and corresponds to the present Jerusalem, for she is in slavery with her children.”</a:t>
            </a:r>
            <a:endParaRPr lang="en-US" dirty="0">
              <a:solidFill>
                <a:prstClr val="black"/>
              </a:solidFill>
              <a:latin typeface="Calibri" panose="020F0502020204030204"/>
            </a:endParaRPr>
          </a:p>
        </p:txBody>
      </p:sp>
      <p:sp>
        <p:nvSpPr>
          <p:cNvPr id="4" name="TextBox 3"/>
          <p:cNvSpPr txBox="1"/>
          <p:nvPr/>
        </p:nvSpPr>
        <p:spPr>
          <a:xfrm>
            <a:off x="971550" y="3054350"/>
            <a:ext cx="10464800" cy="585788"/>
          </a:xfrm>
          <a:prstGeom prst="rect">
            <a:avLst/>
          </a:prstGeom>
          <a:solidFill>
            <a:schemeClr val="accent1">
              <a:lumMod val="20000"/>
              <a:lumOff val="80000"/>
              <a:alpha val="50000"/>
            </a:schemeClr>
          </a:solidFill>
        </p:spPr>
        <p:txBody>
          <a:bodyPr>
            <a:spAutoFit/>
          </a:bodyPr>
          <a:lstStyle/>
          <a:p>
            <a:pPr eaLnBrk="1" fontAlgn="auto" hangingPunct="1">
              <a:spcBef>
                <a:spcPts val="0"/>
              </a:spcBef>
              <a:spcAft>
                <a:spcPts val="0"/>
              </a:spcAft>
              <a:defRPr/>
            </a:pPr>
            <a:r>
              <a:rPr lang="en-US" sz="3200" dirty="0">
                <a:solidFill>
                  <a:srgbClr val="0000FF"/>
                </a:solidFill>
                <a:effectLst>
                  <a:outerShdw blurRad="38100" dist="38100" dir="2700000" algn="tl">
                    <a:srgbClr val="000000">
                      <a:alpha val="43137"/>
                    </a:srgbClr>
                  </a:outerShdw>
                </a:effectLst>
                <a:latin typeface="Calibri" panose="020F0502020204030204"/>
              </a:rPr>
              <a:t>Hagar = Law Covenant               Ishmael = Natural Israel</a:t>
            </a:r>
          </a:p>
        </p:txBody>
      </p:sp>
      <p:sp>
        <p:nvSpPr>
          <p:cNvPr id="5" name="TextBox 4"/>
          <p:cNvSpPr txBox="1"/>
          <p:nvPr/>
        </p:nvSpPr>
        <p:spPr>
          <a:xfrm>
            <a:off x="892175" y="3973513"/>
            <a:ext cx="10113963" cy="1077912"/>
          </a:xfrm>
          <a:prstGeom prst="rect">
            <a:avLst/>
          </a:prstGeom>
          <a:solidFill>
            <a:schemeClr val="accent1">
              <a:lumMod val="20000"/>
              <a:lumOff val="80000"/>
              <a:alpha val="50000"/>
            </a:schemeClr>
          </a:solidFill>
        </p:spPr>
        <p:txBody>
          <a:bodyPr>
            <a:spAutoFit/>
          </a:bodyPr>
          <a:lstStyle/>
          <a:p>
            <a:pPr eaLnBrk="1" fontAlgn="auto" hangingPunct="1">
              <a:spcBef>
                <a:spcPts val="0"/>
              </a:spcBef>
              <a:spcAft>
                <a:spcPts val="0"/>
              </a:spcAft>
              <a:defRPr/>
            </a:pPr>
            <a:r>
              <a:rPr lang="en-US" sz="3200" u="sng" dirty="0">
                <a:solidFill>
                  <a:prstClr val="black"/>
                </a:solidFill>
                <a:effectLst>
                  <a:outerShdw blurRad="38100" dist="38100" dir="2700000" algn="tl">
                    <a:srgbClr val="000000">
                      <a:alpha val="43137"/>
                    </a:srgbClr>
                  </a:outerShdw>
                </a:effectLst>
                <a:latin typeface="Calibri" panose="020F0502020204030204"/>
              </a:rPr>
              <a:t>Galatians 3:19 </a:t>
            </a:r>
            <a:r>
              <a:rPr lang="en-US" sz="3200" dirty="0">
                <a:solidFill>
                  <a:prstClr val="black"/>
                </a:solidFill>
                <a:effectLst>
                  <a:outerShdw blurRad="38100" dist="38100" dir="2700000" algn="tl">
                    <a:srgbClr val="000000">
                      <a:alpha val="43137"/>
                    </a:srgbClr>
                  </a:outerShdw>
                </a:effectLst>
                <a:latin typeface="Calibri" panose="020F0502020204030204"/>
              </a:rPr>
              <a:t>(NASV) “Why the Law then? It was added because of transgressions…”</a:t>
            </a: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2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846138" y="304800"/>
            <a:ext cx="10939462" cy="769938"/>
          </a:xfrm>
          <a:prstGeom prst="rect">
            <a:avLst/>
          </a:prstGeom>
          <a:solidFill>
            <a:schemeClr val="accent1">
              <a:lumMod val="20000"/>
              <a:lumOff val="80000"/>
              <a:alpha val="50000"/>
            </a:schemeClr>
          </a:solidFill>
        </p:spPr>
        <p:txBody>
          <a:bodyPr>
            <a:spAutoFit/>
          </a:bodyPr>
          <a:lstStyle/>
          <a:p>
            <a:pPr eaLnBrk="1" fontAlgn="auto" hangingPunct="1">
              <a:spcBef>
                <a:spcPts val="0"/>
              </a:spcBef>
              <a:spcAft>
                <a:spcPts val="0"/>
              </a:spcAft>
              <a:defRPr/>
            </a:pPr>
            <a:r>
              <a:rPr lang="en-US" sz="4400" dirty="0">
                <a:solidFill>
                  <a:prstClr val="black"/>
                </a:solidFill>
                <a:effectLst>
                  <a:outerShdw blurRad="38100" dist="38100" dir="2700000" algn="tl">
                    <a:srgbClr val="000000">
                      <a:alpha val="43137"/>
                    </a:srgbClr>
                  </a:outerShdw>
                </a:effectLst>
                <a:latin typeface="Calibri" panose="020F0502020204030204"/>
              </a:rPr>
              <a:t>WHAT COVENANT DOES HAGAR REPRESENT?</a:t>
            </a:r>
          </a:p>
        </p:txBody>
      </p:sp>
      <p:sp>
        <p:nvSpPr>
          <p:cNvPr id="3" name="TextBox 2"/>
          <p:cNvSpPr txBox="1"/>
          <p:nvPr/>
        </p:nvSpPr>
        <p:spPr>
          <a:xfrm>
            <a:off x="892175" y="1208088"/>
            <a:ext cx="10848975" cy="1570037"/>
          </a:xfrm>
          <a:prstGeom prst="rect">
            <a:avLst/>
          </a:prstGeom>
          <a:solidFill>
            <a:schemeClr val="accent1">
              <a:lumMod val="20000"/>
              <a:lumOff val="80000"/>
              <a:alpha val="50000"/>
            </a:schemeClr>
          </a:solidFill>
        </p:spPr>
        <p:txBody>
          <a:bodyPr>
            <a:spAutoFit/>
          </a:bodyPr>
          <a:lstStyle/>
          <a:p>
            <a:pPr eaLnBrk="1" fontAlgn="auto" hangingPunct="1">
              <a:spcBef>
                <a:spcPts val="0"/>
              </a:spcBef>
              <a:spcAft>
                <a:spcPts val="0"/>
              </a:spcAft>
              <a:defRPr/>
            </a:pPr>
            <a:r>
              <a:rPr lang="en-US" sz="3200" u="sng" dirty="0">
                <a:solidFill>
                  <a:prstClr val="black"/>
                </a:solidFill>
                <a:effectLst>
                  <a:outerShdw blurRad="38100" dist="38100" dir="2700000" algn="tl">
                    <a:srgbClr val="000000">
                      <a:alpha val="43137"/>
                    </a:srgbClr>
                  </a:outerShdw>
                </a:effectLst>
                <a:latin typeface="Calibri" panose="020F0502020204030204"/>
              </a:rPr>
              <a:t>Galatians 4:25 (NASV)</a:t>
            </a:r>
            <a:r>
              <a:rPr lang="en-US" sz="3200" dirty="0">
                <a:solidFill>
                  <a:prstClr val="black"/>
                </a:solidFill>
                <a:effectLst>
                  <a:outerShdw blurRad="38100" dist="38100" dir="2700000" algn="tl">
                    <a:srgbClr val="000000">
                      <a:alpha val="43137"/>
                    </a:srgbClr>
                  </a:outerShdw>
                </a:effectLst>
                <a:latin typeface="Calibri" panose="020F0502020204030204"/>
              </a:rPr>
              <a:t>  “Now this Hagar is Mount Sinai in Arabia and corresponds to the present Jerusalem, for </a:t>
            </a:r>
            <a:r>
              <a:rPr lang="en-US" sz="3200" dirty="0">
                <a:solidFill>
                  <a:srgbClr val="FF0000"/>
                </a:solidFill>
                <a:effectLst>
                  <a:outerShdw blurRad="38100" dist="38100" dir="2700000" algn="tl">
                    <a:srgbClr val="000000">
                      <a:alpha val="43137"/>
                    </a:srgbClr>
                  </a:outerShdw>
                </a:effectLst>
                <a:latin typeface="Calibri" panose="020F0502020204030204"/>
              </a:rPr>
              <a:t>she is in slavery with her children</a:t>
            </a:r>
            <a:r>
              <a:rPr lang="en-US" sz="3200" dirty="0">
                <a:solidFill>
                  <a:prstClr val="black"/>
                </a:solidFill>
                <a:effectLst>
                  <a:outerShdw blurRad="38100" dist="38100" dir="2700000" algn="tl">
                    <a:srgbClr val="000000">
                      <a:alpha val="43137"/>
                    </a:srgbClr>
                  </a:outerShdw>
                </a:effectLst>
                <a:latin typeface="Calibri" panose="020F0502020204030204"/>
              </a:rPr>
              <a:t>.”</a:t>
            </a:r>
            <a:endParaRPr lang="en-US" dirty="0">
              <a:solidFill>
                <a:prstClr val="black"/>
              </a:solidFill>
              <a:latin typeface="Calibri" panose="020F0502020204030204"/>
            </a:endParaRPr>
          </a:p>
        </p:txBody>
      </p:sp>
      <p:sp>
        <p:nvSpPr>
          <p:cNvPr id="4" name="TextBox 3"/>
          <p:cNvSpPr txBox="1"/>
          <p:nvPr/>
        </p:nvSpPr>
        <p:spPr>
          <a:xfrm>
            <a:off x="971550" y="3054350"/>
            <a:ext cx="10464800" cy="585788"/>
          </a:xfrm>
          <a:prstGeom prst="rect">
            <a:avLst/>
          </a:prstGeom>
          <a:solidFill>
            <a:schemeClr val="accent1">
              <a:lumMod val="20000"/>
              <a:lumOff val="80000"/>
              <a:alpha val="50000"/>
            </a:schemeClr>
          </a:solidFill>
        </p:spPr>
        <p:txBody>
          <a:bodyPr>
            <a:spAutoFit/>
          </a:bodyPr>
          <a:lstStyle/>
          <a:p>
            <a:pPr eaLnBrk="1" fontAlgn="auto" hangingPunct="1">
              <a:spcBef>
                <a:spcPts val="0"/>
              </a:spcBef>
              <a:spcAft>
                <a:spcPts val="0"/>
              </a:spcAft>
              <a:defRPr/>
            </a:pPr>
            <a:r>
              <a:rPr lang="en-US" sz="3200" dirty="0">
                <a:solidFill>
                  <a:prstClr val="black"/>
                </a:solidFill>
                <a:effectLst>
                  <a:outerShdw blurRad="38100" dist="38100" dir="2700000" algn="tl">
                    <a:srgbClr val="000000">
                      <a:alpha val="43137"/>
                    </a:srgbClr>
                  </a:outerShdw>
                </a:effectLst>
                <a:latin typeface="Calibri" panose="020F0502020204030204"/>
              </a:rPr>
              <a:t>Hagar = Law Covenant               Ishmael = Natural Israel</a:t>
            </a:r>
          </a:p>
        </p:txBody>
      </p:sp>
      <p:sp>
        <p:nvSpPr>
          <p:cNvPr id="5" name="TextBox 4"/>
          <p:cNvSpPr txBox="1"/>
          <p:nvPr/>
        </p:nvSpPr>
        <p:spPr>
          <a:xfrm>
            <a:off x="892175" y="3973513"/>
            <a:ext cx="10113963" cy="1077912"/>
          </a:xfrm>
          <a:prstGeom prst="rect">
            <a:avLst/>
          </a:prstGeom>
          <a:solidFill>
            <a:schemeClr val="accent1">
              <a:lumMod val="20000"/>
              <a:lumOff val="80000"/>
              <a:alpha val="50000"/>
            </a:schemeClr>
          </a:solidFill>
        </p:spPr>
        <p:txBody>
          <a:bodyPr>
            <a:spAutoFit/>
          </a:bodyPr>
          <a:lstStyle/>
          <a:p>
            <a:pPr eaLnBrk="1" fontAlgn="auto" hangingPunct="1">
              <a:spcBef>
                <a:spcPts val="0"/>
              </a:spcBef>
              <a:spcAft>
                <a:spcPts val="0"/>
              </a:spcAft>
              <a:defRPr/>
            </a:pPr>
            <a:r>
              <a:rPr lang="en-US" sz="3200" u="sng" dirty="0">
                <a:solidFill>
                  <a:prstClr val="black"/>
                </a:solidFill>
                <a:effectLst>
                  <a:outerShdw blurRad="38100" dist="38100" dir="2700000" algn="tl">
                    <a:srgbClr val="000000">
                      <a:alpha val="43137"/>
                    </a:srgbClr>
                  </a:outerShdw>
                </a:effectLst>
                <a:latin typeface="Calibri" panose="020F0502020204030204"/>
              </a:rPr>
              <a:t>Galatians 3:19 </a:t>
            </a:r>
            <a:r>
              <a:rPr lang="en-US" sz="3200" dirty="0">
                <a:solidFill>
                  <a:prstClr val="black"/>
                </a:solidFill>
                <a:effectLst>
                  <a:outerShdw blurRad="38100" dist="38100" dir="2700000" algn="tl">
                    <a:srgbClr val="000000">
                      <a:alpha val="43137"/>
                    </a:srgbClr>
                  </a:outerShdw>
                </a:effectLst>
                <a:latin typeface="Calibri" panose="020F0502020204030204"/>
              </a:rPr>
              <a:t>(NASV) “Why the Law then? It was added because of transgressions…”</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841375" y="3092450"/>
            <a:ext cx="10758488" cy="3048000"/>
          </a:xfrm>
          <a:prstGeom prst="rect">
            <a:avLst/>
          </a:prstGeom>
          <a:solidFill>
            <a:schemeClr val="bg1">
              <a:alpha val="50000"/>
            </a:schemeClr>
          </a:solidFill>
        </p:spPr>
        <p:txBody>
          <a:bodyPr>
            <a:spAutoFit/>
          </a:bodyPr>
          <a:lstStyle/>
          <a:p>
            <a:pPr eaLnBrk="1" fontAlgn="auto" hangingPunct="1">
              <a:spcBef>
                <a:spcPts val="0"/>
              </a:spcBef>
              <a:spcAft>
                <a:spcPts val="0"/>
              </a:spcAft>
              <a:defRPr/>
            </a:pPr>
            <a:r>
              <a:rPr lang="en-US" sz="3200" b="1" u="sng" dirty="0">
                <a:solidFill>
                  <a:prstClr val="black"/>
                </a:solidFill>
                <a:effectLst>
                  <a:outerShdw blurRad="38100" dist="38100" dir="2700000" algn="tl">
                    <a:srgbClr val="000000">
                      <a:alpha val="43137"/>
                    </a:srgbClr>
                  </a:outerShdw>
                </a:effectLst>
                <a:latin typeface="Calibri" panose="020F0502020204030204"/>
              </a:rPr>
              <a:t>Rom 7</a:t>
            </a:r>
            <a:r>
              <a:rPr lang="en-US" sz="3200" dirty="0">
                <a:solidFill>
                  <a:prstClr val="black"/>
                </a:solidFill>
                <a:effectLst>
                  <a:outerShdw blurRad="38100" dist="38100" dir="2700000" algn="tl">
                    <a:srgbClr val="000000">
                      <a:alpha val="43137"/>
                    </a:srgbClr>
                  </a:outerShdw>
                </a:effectLst>
                <a:latin typeface="Calibri" panose="020F0502020204030204"/>
              </a:rPr>
              <a:t>  (NASV) “4... you also were made to die to the Law through the body of Christ,   6  But now we have been released from the Law, having died to that by which we were bound…”</a:t>
            </a:r>
          </a:p>
          <a:p>
            <a:pPr eaLnBrk="1" fontAlgn="auto" hangingPunct="1">
              <a:spcBef>
                <a:spcPts val="0"/>
              </a:spcBef>
              <a:spcAft>
                <a:spcPts val="0"/>
              </a:spcAft>
              <a:defRPr/>
            </a:pPr>
            <a:r>
              <a:rPr lang="en-US" sz="3200" dirty="0">
                <a:solidFill>
                  <a:prstClr val="black"/>
                </a:solidFill>
                <a:effectLst>
                  <a:outerShdw blurRad="38100" dist="38100" dir="2700000" algn="tl">
                    <a:srgbClr val="000000">
                      <a:alpha val="43137"/>
                    </a:srgbClr>
                  </a:outerShdw>
                </a:effectLst>
                <a:latin typeface="Calibri" panose="020F0502020204030204"/>
              </a:rPr>
              <a:t> </a:t>
            </a:r>
          </a:p>
          <a:p>
            <a:pPr eaLnBrk="1" fontAlgn="auto" hangingPunct="1">
              <a:spcBef>
                <a:spcPts val="0"/>
              </a:spcBef>
              <a:spcAft>
                <a:spcPts val="0"/>
              </a:spcAft>
              <a:defRPr/>
            </a:pPr>
            <a:r>
              <a:rPr lang="en-US" sz="3200" b="1" u="sng" dirty="0">
                <a:solidFill>
                  <a:prstClr val="black"/>
                </a:solidFill>
                <a:effectLst>
                  <a:outerShdw blurRad="38100" dist="38100" dir="2700000" algn="tl">
                    <a:srgbClr val="000000">
                      <a:alpha val="43137"/>
                    </a:srgbClr>
                  </a:outerShdw>
                </a:effectLst>
                <a:latin typeface="Calibri" panose="020F0502020204030204"/>
              </a:rPr>
              <a:t>Rom 10:4</a:t>
            </a:r>
            <a:r>
              <a:rPr lang="en-US" sz="3200" dirty="0">
                <a:solidFill>
                  <a:prstClr val="black"/>
                </a:solidFill>
                <a:effectLst>
                  <a:outerShdw blurRad="38100" dist="38100" dir="2700000" algn="tl">
                    <a:srgbClr val="000000">
                      <a:alpha val="43137"/>
                    </a:srgbClr>
                  </a:outerShdw>
                </a:effectLst>
                <a:latin typeface="Calibri" panose="020F0502020204030204"/>
              </a:rPr>
              <a:t>  (NASV) “For Christ is the end of the law for righteousness to everyone who believes.”</a:t>
            </a:r>
            <a:endParaRPr lang="en-US" dirty="0">
              <a:solidFill>
                <a:prstClr val="black"/>
              </a:solidFill>
              <a:latin typeface="Calibri" panose="020F0502020204030204"/>
            </a:endParaRPr>
          </a:p>
        </p:txBody>
      </p:sp>
      <p:sp>
        <p:nvSpPr>
          <p:cNvPr id="3" name="TextBox 2"/>
          <p:cNvSpPr txBox="1"/>
          <p:nvPr/>
        </p:nvSpPr>
        <p:spPr>
          <a:xfrm>
            <a:off x="722313" y="101600"/>
            <a:ext cx="10995025" cy="708025"/>
          </a:xfrm>
          <a:prstGeom prst="rect">
            <a:avLst/>
          </a:prstGeom>
          <a:noFill/>
        </p:spPr>
        <p:txBody>
          <a:bodyPr>
            <a:spAutoFit/>
          </a:bodyPr>
          <a:lstStyle/>
          <a:p>
            <a:pPr eaLnBrk="1" fontAlgn="auto" hangingPunct="1">
              <a:spcBef>
                <a:spcPts val="0"/>
              </a:spcBef>
              <a:spcAft>
                <a:spcPts val="0"/>
              </a:spcAft>
              <a:defRPr/>
            </a:pPr>
            <a:r>
              <a:rPr lang="en-US" sz="4000" dirty="0">
                <a:solidFill>
                  <a:prstClr val="black"/>
                </a:solidFill>
                <a:effectLst>
                  <a:outerShdw blurRad="38100" dist="38100" dir="2700000" algn="tl">
                    <a:srgbClr val="000000">
                      <a:alpha val="43137"/>
                    </a:srgbClr>
                  </a:outerShdw>
                </a:effectLst>
                <a:latin typeface="Calibri" panose="020F0502020204030204"/>
              </a:rPr>
              <a:t>COME OUT FROM THE LAW TO COME INTO CHRIST</a:t>
            </a:r>
          </a:p>
        </p:txBody>
      </p:sp>
    </p:spTree>
  </p:cSld>
  <p:clrMapOvr>
    <a:masterClrMapping/>
  </p:clrMapOvr>
  <p:transition spd="slow">
    <p:circl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CF5DC"/>
        </a:solidFill>
        <a:effectLst/>
      </p:bgPr>
    </p:bg>
    <p:spTree>
      <p:nvGrpSpPr>
        <p:cNvPr id="1" name=""/>
        <p:cNvGrpSpPr/>
        <p:nvPr/>
      </p:nvGrpSpPr>
      <p:grpSpPr>
        <a:xfrm>
          <a:off x="0" y="0"/>
          <a:ext cx="0" cy="0"/>
          <a:chOff x="0" y="0"/>
          <a:chExt cx="0" cy="0"/>
        </a:xfrm>
      </p:grpSpPr>
      <p:sp>
        <p:nvSpPr>
          <p:cNvPr id="2" name="TextBox 1"/>
          <p:cNvSpPr txBox="1"/>
          <p:nvPr/>
        </p:nvSpPr>
        <p:spPr>
          <a:xfrm>
            <a:off x="5327650" y="254000"/>
            <a:ext cx="6334125" cy="5294313"/>
          </a:xfrm>
          <a:prstGeom prst="rect">
            <a:avLst/>
          </a:prstGeom>
          <a:noFill/>
        </p:spPr>
        <p:txBody>
          <a:bodyPr>
            <a:spAutoFit/>
          </a:bodyPr>
          <a:lstStyle/>
          <a:p>
            <a:pPr eaLnBrk="1" fontAlgn="auto" hangingPunct="1">
              <a:spcBef>
                <a:spcPts val="0"/>
              </a:spcBef>
              <a:spcAft>
                <a:spcPts val="0"/>
              </a:spcAft>
              <a:defRPr/>
            </a:pPr>
            <a:r>
              <a:rPr lang="en-US" sz="3200" u="sng" dirty="0">
                <a:solidFill>
                  <a:prstClr val="black"/>
                </a:solidFill>
                <a:effectLst>
                  <a:outerShdw blurRad="38100" dist="38100" dir="2700000" algn="tl">
                    <a:srgbClr val="000000">
                      <a:alpha val="43137"/>
                    </a:srgbClr>
                  </a:outerShdw>
                </a:effectLst>
                <a:latin typeface="Calibri" panose="020F0502020204030204"/>
              </a:rPr>
              <a:t>Galatians 4</a:t>
            </a:r>
            <a:r>
              <a:rPr lang="en-US" sz="3200" dirty="0">
                <a:solidFill>
                  <a:prstClr val="black"/>
                </a:solidFill>
                <a:effectLst>
                  <a:outerShdw blurRad="38100" dist="38100" dir="2700000" algn="tl">
                    <a:srgbClr val="000000">
                      <a:alpha val="43137"/>
                    </a:srgbClr>
                  </a:outerShdw>
                </a:effectLst>
                <a:latin typeface="Calibri" panose="020F0502020204030204"/>
              </a:rPr>
              <a:t> (NASV) “29  But as at that time he who was born according to the flesh persecuted him who was born according to the Spirit, so it is now also.  30  But what does the Scripture say? "CAST OUT THE BONDWOMAN AND HER SON, FOR THE SON OF THE BONDWOMAN SHALL NOT BE AN HEIR WITH THE SON OF THE FREE WOMAN.“”</a:t>
            </a:r>
          </a:p>
          <a:p>
            <a:pPr eaLnBrk="1" fontAlgn="auto" hangingPunct="1">
              <a:spcBef>
                <a:spcPts val="0"/>
              </a:spcBef>
              <a:spcAft>
                <a:spcPts val="0"/>
              </a:spcAft>
              <a:defRPr/>
            </a:pPr>
            <a:endParaRPr lang="en-US" dirty="0">
              <a:solidFill>
                <a:prstClr val="black"/>
              </a:solidFill>
              <a:latin typeface="Calibri" panose="020F0502020204030204"/>
            </a:endParaRPr>
          </a:p>
        </p:txBody>
      </p:sp>
      <p:pic>
        <p:nvPicPr>
          <p:cNvPr id="82947" name="Picture 2" descr="https://www.lds.org/bc/content/shared/content/images/gospel-library/magazine/en2006lp.nfo:o: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910138"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677863" y="642938"/>
            <a:ext cx="10577512" cy="769937"/>
          </a:xfrm>
          <a:prstGeom prst="rect">
            <a:avLst/>
          </a:prstGeom>
          <a:solidFill>
            <a:schemeClr val="bg1">
              <a:alpha val="70000"/>
            </a:schemeClr>
          </a:solidFill>
        </p:spPr>
        <p:txBody>
          <a:bodyPr>
            <a:spAutoFit/>
          </a:bodyPr>
          <a:lstStyle/>
          <a:p>
            <a:pPr eaLnBrk="1" fontAlgn="auto" hangingPunct="1">
              <a:spcBef>
                <a:spcPts val="0"/>
              </a:spcBef>
              <a:spcAft>
                <a:spcPts val="0"/>
              </a:spcAft>
              <a:defRPr/>
            </a:pPr>
            <a:r>
              <a:rPr lang="en-US" sz="4400" dirty="0">
                <a:solidFill>
                  <a:prstClr val="black"/>
                </a:solidFill>
                <a:effectLst>
                  <a:outerShdw blurRad="38100" dist="38100" dir="2700000" algn="tl">
                    <a:srgbClr val="000000">
                      <a:alpha val="43137"/>
                    </a:srgbClr>
                  </a:outerShdw>
                </a:effectLst>
                <a:latin typeface="Calibri" panose="020F0502020204030204"/>
              </a:rPr>
              <a:t>WHAT COVENANT DOES SARAH REPRESENT?</a:t>
            </a:r>
          </a:p>
        </p:txBody>
      </p:sp>
      <p:sp>
        <p:nvSpPr>
          <p:cNvPr id="84995" name="TextBox 2"/>
          <p:cNvSpPr txBox="1">
            <a:spLocks noChangeArrowheads="1"/>
          </p:cNvSpPr>
          <p:nvPr/>
        </p:nvSpPr>
        <p:spPr bwMode="auto">
          <a:xfrm>
            <a:off x="914400" y="1601788"/>
            <a:ext cx="10102850" cy="3540125"/>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u="sng">
                <a:solidFill>
                  <a:srgbClr val="000000"/>
                </a:solidFill>
              </a:rPr>
              <a:t>Galalatians 4</a:t>
            </a:r>
            <a:r>
              <a:rPr lang="en-US" altLang="en-US" sz="3200">
                <a:solidFill>
                  <a:srgbClr val="000000"/>
                </a:solidFill>
              </a:rPr>
              <a:t> (NASV) “26  But the Jerusalem above is free; she is our mother. 27  For it is written, "REJOICE, BARREN WOMAN WHO DOES NOT BEAR; BREAK FORTH AND SHOUT, YOU WHO ARE NOT IN LABOR; FOR MORE NUMEROUS ARE THE CHILDREN OF THE DESOLATE THAN OF THE ONE WHO HAS A HUSBAND."  28  And you brethren, like Isaac, are children of promise.”</a:t>
            </a:r>
            <a:endParaRPr lang="en-US" altLang="en-US" sz="1800">
              <a:solidFill>
                <a:srgbClr val="000000"/>
              </a:solidFill>
            </a:endParaRPr>
          </a:p>
        </p:txBody>
      </p:sp>
    </p:spTree>
  </p:cSld>
  <p:clrMapOvr>
    <a:masterClrMapping/>
  </p:clrMapOvr>
  <p:transition spd="slow">
    <p:circl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677863" y="642938"/>
            <a:ext cx="10577512" cy="769937"/>
          </a:xfrm>
          <a:prstGeom prst="rect">
            <a:avLst/>
          </a:prstGeom>
          <a:solidFill>
            <a:schemeClr val="bg1">
              <a:alpha val="70000"/>
            </a:schemeClr>
          </a:solidFill>
        </p:spPr>
        <p:txBody>
          <a:bodyPr>
            <a:spAutoFit/>
          </a:bodyPr>
          <a:lstStyle/>
          <a:p>
            <a:pPr eaLnBrk="1" fontAlgn="auto" hangingPunct="1">
              <a:spcBef>
                <a:spcPts val="0"/>
              </a:spcBef>
              <a:spcAft>
                <a:spcPts val="0"/>
              </a:spcAft>
              <a:defRPr/>
            </a:pPr>
            <a:r>
              <a:rPr lang="en-US" sz="4400" dirty="0">
                <a:solidFill>
                  <a:prstClr val="black"/>
                </a:solidFill>
                <a:effectLst>
                  <a:outerShdw blurRad="38100" dist="38100" dir="2700000" algn="tl">
                    <a:srgbClr val="000000">
                      <a:alpha val="43137"/>
                    </a:srgbClr>
                  </a:outerShdw>
                </a:effectLst>
                <a:latin typeface="Calibri" panose="020F0502020204030204"/>
              </a:rPr>
              <a:t>WHAT COVENANT DOES SARAH REPRESENT?</a:t>
            </a:r>
          </a:p>
        </p:txBody>
      </p:sp>
      <p:sp>
        <p:nvSpPr>
          <p:cNvPr id="21507" name="TextBox 2"/>
          <p:cNvSpPr txBox="1">
            <a:spLocks noChangeArrowheads="1"/>
          </p:cNvSpPr>
          <p:nvPr/>
        </p:nvSpPr>
        <p:spPr bwMode="auto">
          <a:xfrm>
            <a:off x="914400" y="1601788"/>
            <a:ext cx="10102850" cy="3540125"/>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en-US" altLang="en-US" sz="3200" b="1" u="sng" dirty="0" err="1" smtClean="0">
                <a:solidFill>
                  <a:prstClr val="black"/>
                </a:solidFill>
              </a:rPr>
              <a:t>Galalatians</a:t>
            </a:r>
            <a:r>
              <a:rPr lang="en-US" altLang="en-US" sz="3200" b="1" u="sng" dirty="0" smtClean="0">
                <a:solidFill>
                  <a:prstClr val="black"/>
                </a:solidFill>
              </a:rPr>
              <a:t> 4</a:t>
            </a:r>
            <a:r>
              <a:rPr lang="en-US" altLang="en-US" sz="3200" b="1" dirty="0" smtClean="0">
                <a:solidFill>
                  <a:prstClr val="black"/>
                </a:solidFill>
              </a:rPr>
              <a:t> </a:t>
            </a:r>
            <a:r>
              <a:rPr lang="en-US" altLang="en-US" sz="3200" dirty="0" smtClean="0">
                <a:solidFill>
                  <a:prstClr val="black"/>
                </a:solidFill>
              </a:rPr>
              <a:t>(NASV) “26  But the </a:t>
            </a:r>
            <a:r>
              <a:rPr lang="en-US" altLang="en-US" sz="3200" b="1" dirty="0" smtClean="0">
                <a:solidFill>
                  <a:srgbClr val="0000FF"/>
                </a:solidFill>
                <a:effectLst>
                  <a:outerShdw blurRad="38100" dist="38100" dir="2700000" algn="tl">
                    <a:srgbClr val="000000">
                      <a:alpha val="43137"/>
                    </a:srgbClr>
                  </a:outerShdw>
                </a:effectLst>
              </a:rPr>
              <a:t>Jerusalem above </a:t>
            </a:r>
            <a:r>
              <a:rPr lang="en-US" altLang="en-US" sz="3200" dirty="0" smtClean="0">
                <a:solidFill>
                  <a:prstClr val="black"/>
                </a:solidFill>
              </a:rPr>
              <a:t>is free; she </a:t>
            </a:r>
            <a:r>
              <a:rPr lang="en-US" altLang="en-US" sz="3200" b="1" dirty="0" smtClean="0">
                <a:solidFill>
                  <a:srgbClr val="0000FF"/>
                </a:solidFill>
                <a:effectLst>
                  <a:outerShdw blurRad="38100" dist="38100" dir="2700000" algn="tl">
                    <a:srgbClr val="000000">
                      <a:alpha val="43137"/>
                    </a:srgbClr>
                  </a:outerShdw>
                </a:effectLst>
              </a:rPr>
              <a:t>is our mother</a:t>
            </a:r>
            <a:r>
              <a:rPr lang="en-US" altLang="en-US" sz="3200" dirty="0" smtClean="0">
                <a:solidFill>
                  <a:prstClr val="black"/>
                </a:solidFill>
              </a:rPr>
              <a:t>. 27  For it is written, "REJOICE, BARREN WOMAN WHO DOES NOT BEAR; BREAK FORTH AND SHOUT, YOU WHO ARE NOT IN LABOR; FOR MORE NUMEROUS ARE THE CHILDREN OF THE DESOLATE THAN OF THE ONE WHO HAS A HUSBAND."  28  And </a:t>
            </a:r>
            <a:r>
              <a:rPr lang="en-US" altLang="en-US" sz="3200" b="1" dirty="0" smtClean="0">
                <a:solidFill>
                  <a:srgbClr val="0000FF"/>
                </a:solidFill>
                <a:effectLst>
                  <a:outerShdw blurRad="38100" dist="38100" dir="2700000" algn="tl">
                    <a:srgbClr val="000000">
                      <a:alpha val="43137"/>
                    </a:srgbClr>
                  </a:outerShdw>
                </a:effectLst>
              </a:rPr>
              <a:t>you brethren, like Isaac, are children of promise</a:t>
            </a:r>
            <a:r>
              <a:rPr lang="en-US" altLang="en-US" sz="3200" dirty="0" smtClean="0">
                <a:solidFill>
                  <a:prstClr val="black"/>
                </a:solidFill>
              </a:rPr>
              <a:t>.”</a:t>
            </a:r>
            <a:endParaRPr lang="en-US" altLang="en-US" sz="1800" dirty="0" smtClean="0">
              <a:solidFill>
                <a:prstClr val="black"/>
              </a:solidFill>
            </a:endParaRPr>
          </a:p>
        </p:txBody>
      </p:sp>
      <p:sp>
        <p:nvSpPr>
          <p:cNvPr id="3" name="TextBox 2"/>
          <p:cNvSpPr txBox="1">
            <a:spLocks noChangeArrowheads="1"/>
          </p:cNvSpPr>
          <p:nvPr/>
        </p:nvSpPr>
        <p:spPr bwMode="auto">
          <a:xfrm>
            <a:off x="850900" y="5330825"/>
            <a:ext cx="10166350" cy="1354138"/>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200" b="1" u="sng">
                <a:solidFill>
                  <a:srgbClr val="000000"/>
                </a:solidFill>
              </a:rPr>
              <a:t>Psalms 50:5 </a:t>
            </a:r>
            <a:r>
              <a:rPr lang="en-US" altLang="en-US" sz="3200">
                <a:solidFill>
                  <a:srgbClr val="000000"/>
                </a:solidFill>
              </a:rPr>
              <a:t>(NKJV) "Gather My saints together to Me, Those who have made a covenant with Me by sacrifice."</a:t>
            </a:r>
          </a:p>
          <a:p>
            <a:pPr>
              <a:lnSpc>
                <a:spcPct val="100000"/>
              </a:lnSpc>
              <a:spcBef>
                <a:spcPct val="0"/>
              </a:spcBef>
              <a:buFontTx/>
              <a:buNone/>
            </a:pPr>
            <a:endParaRPr lang="en-US" altLang="en-US" sz="18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677863" y="642938"/>
            <a:ext cx="10577512" cy="769937"/>
          </a:xfrm>
          <a:prstGeom prst="rect">
            <a:avLst/>
          </a:prstGeom>
          <a:solidFill>
            <a:schemeClr val="bg1">
              <a:alpha val="70000"/>
            </a:schemeClr>
          </a:solidFill>
        </p:spPr>
        <p:txBody>
          <a:bodyPr>
            <a:spAutoFit/>
          </a:bodyPr>
          <a:lstStyle/>
          <a:p>
            <a:pPr eaLnBrk="1" fontAlgn="auto" hangingPunct="1">
              <a:spcBef>
                <a:spcPts val="0"/>
              </a:spcBef>
              <a:spcAft>
                <a:spcPts val="0"/>
              </a:spcAft>
              <a:defRPr/>
            </a:pPr>
            <a:r>
              <a:rPr lang="en-US" sz="4400" dirty="0">
                <a:solidFill>
                  <a:prstClr val="black"/>
                </a:solidFill>
                <a:effectLst>
                  <a:outerShdw blurRad="38100" dist="38100" dir="2700000" algn="tl">
                    <a:srgbClr val="000000">
                      <a:alpha val="43137"/>
                    </a:srgbClr>
                  </a:outerShdw>
                </a:effectLst>
                <a:latin typeface="Calibri" panose="020F0502020204030204"/>
              </a:rPr>
              <a:t>WHAT COVENANT DOES SARAH REPRESENT?</a:t>
            </a:r>
          </a:p>
        </p:txBody>
      </p:sp>
      <p:sp>
        <p:nvSpPr>
          <p:cNvPr id="21507" name="TextBox 2"/>
          <p:cNvSpPr txBox="1">
            <a:spLocks noChangeArrowheads="1"/>
          </p:cNvSpPr>
          <p:nvPr/>
        </p:nvSpPr>
        <p:spPr bwMode="auto">
          <a:xfrm>
            <a:off x="914400" y="1601788"/>
            <a:ext cx="10102850" cy="3540125"/>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en-US" altLang="en-US" sz="3200" u="sng" dirty="0" err="1" smtClean="0">
                <a:solidFill>
                  <a:prstClr val="black"/>
                </a:solidFill>
              </a:rPr>
              <a:t>Galalatians</a:t>
            </a:r>
            <a:r>
              <a:rPr lang="en-US" altLang="en-US" sz="3200" u="sng" dirty="0" smtClean="0">
                <a:solidFill>
                  <a:prstClr val="black"/>
                </a:solidFill>
              </a:rPr>
              <a:t> 4</a:t>
            </a:r>
            <a:r>
              <a:rPr lang="en-US" altLang="en-US" sz="3200" dirty="0" smtClean="0">
                <a:solidFill>
                  <a:prstClr val="black"/>
                </a:solidFill>
              </a:rPr>
              <a:t> (NASV) “26  But the Jerusalem above is free; she is our mother. 27  For it is written, "</a:t>
            </a:r>
            <a:r>
              <a:rPr lang="en-US" altLang="en-US" sz="3200" b="1" dirty="0" smtClean="0">
                <a:solidFill>
                  <a:srgbClr val="0000FF"/>
                </a:solidFill>
                <a:effectLst>
                  <a:outerShdw blurRad="38100" dist="38100" dir="2700000" algn="tl">
                    <a:srgbClr val="000000">
                      <a:alpha val="43137"/>
                    </a:srgbClr>
                  </a:outerShdw>
                </a:effectLst>
              </a:rPr>
              <a:t>REJOICE, BARREN WOMAN WHO DOES NOT BEAR</a:t>
            </a:r>
            <a:r>
              <a:rPr lang="en-US" altLang="en-US" sz="3200" dirty="0" smtClean="0">
                <a:solidFill>
                  <a:prstClr val="black"/>
                </a:solidFill>
              </a:rPr>
              <a:t>; BREAK FORTH AND SHOUT, YOU WHO ARE NOT IN LABOR; FOR </a:t>
            </a:r>
            <a:r>
              <a:rPr lang="en-US" altLang="en-US" sz="3200" b="1" dirty="0" smtClean="0">
                <a:solidFill>
                  <a:srgbClr val="0000FF"/>
                </a:solidFill>
                <a:effectLst>
                  <a:outerShdw blurRad="38100" dist="38100" dir="2700000" algn="tl">
                    <a:srgbClr val="000000">
                      <a:alpha val="43137"/>
                    </a:srgbClr>
                  </a:outerShdw>
                </a:effectLst>
              </a:rPr>
              <a:t>MORE NUMEROUS ARE THE CHILDREN OF THE DESOLATE</a:t>
            </a:r>
            <a:r>
              <a:rPr lang="en-US" altLang="en-US" sz="3200" dirty="0" smtClean="0">
                <a:solidFill>
                  <a:prstClr val="black"/>
                </a:solidFill>
              </a:rPr>
              <a:t> THAN OF THE ONE WHO HAS A HUSBAND."  28  And you brethren, like Isaac, are children of promise.”</a:t>
            </a:r>
            <a:endParaRPr lang="en-US" altLang="en-US" sz="1800" dirty="0" smtClean="0">
              <a:solidFill>
                <a:prstClr val="black"/>
              </a:solidFill>
            </a:endParaRP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677863" y="642938"/>
            <a:ext cx="10577512" cy="769937"/>
          </a:xfrm>
          <a:prstGeom prst="rect">
            <a:avLst/>
          </a:prstGeom>
          <a:solidFill>
            <a:schemeClr val="bg1">
              <a:alpha val="70000"/>
            </a:schemeClr>
          </a:solidFill>
        </p:spPr>
        <p:txBody>
          <a:bodyPr>
            <a:spAutoFit/>
          </a:bodyPr>
          <a:lstStyle/>
          <a:p>
            <a:pPr eaLnBrk="1" fontAlgn="auto" hangingPunct="1">
              <a:spcBef>
                <a:spcPts val="0"/>
              </a:spcBef>
              <a:spcAft>
                <a:spcPts val="0"/>
              </a:spcAft>
              <a:defRPr/>
            </a:pPr>
            <a:r>
              <a:rPr lang="en-US" sz="4400" dirty="0">
                <a:solidFill>
                  <a:prstClr val="black"/>
                </a:solidFill>
                <a:effectLst>
                  <a:outerShdw blurRad="38100" dist="38100" dir="2700000" algn="tl">
                    <a:srgbClr val="000000">
                      <a:alpha val="43137"/>
                    </a:srgbClr>
                  </a:outerShdw>
                </a:effectLst>
                <a:latin typeface="Calibri" panose="020F0502020204030204"/>
              </a:rPr>
              <a:t>WHAT COVENANT DOES SARAH REPRESENT?</a:t>
            </a:r>
          </a:p>
        </p:txBody>
      </p:sp>
      <p:sp>
        <p:nvSpPr>
          <p:cNvPr id="21507" name="TextBox 2"/>
          <p:cNvSpPr txBox="1">
            <a:spLocks noChangeArrowheads="1"/>
          </p:cNvSpPr>
          <p:nvPr/>
        </p:nvSpPr>
        <p:spPr bwMode="auto">
          <a:xfrm>
            <a:off x="914400" y="1601788"/>
            <a:ext cx="10102850" cy="3540125"/>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en-US" altLang="en-US" sz="3200" u="sng" dirty="0" err="1" smtClean="0">
                <a:solidFill>
                  <a:prstClr val="black"/>
                </a:solidFill>
              </a:rPr>
              <a:t>Galalatians</a:t>
            </a:r>
            <a:r>
              <a:rPr lang="en-US" altLang="en-US" sz="3200" u="sng" dirty="0" smtClean="0">
                <a:solidFill>
                  <a:prstClr val="black"/>
                </a:solidFill>
              </a:rPr>
              <a:t> 4</a:t>
            </a:r>
            <a:r>
              <a:rPr lang="en-US" altLang="en-US" sz="3200" dirty="0" smtClean="0">
                <a:solidFill>
                  <a:prstClr val="black"/>
                </a:solidFill>
              </a:rPr>
              <a:t> (NASV) “26  But the Jerusalem above is free; she is our mother. 27  For it is written, "REJOICE, BARREN WOMAN WHO DOES NOT BEAR; BREAK FORTH AND SHOUT, YOU WHO ARE NOT IN LABOR; FOR MORE NUMEROUS ARE THE CHILDREN OF THE DESOLATE THAN OF THE ONE WHO HAS A HUSBAND."  28  And </a:t>
            </a:r>
            <a:r>
              <a:rPr lang="en-US" altLang="en-US" sz="3200" b="1" dirty="0" smtClean="0">
                <a:solidFill>
                  <a:srgbClr val="0000FF"/>
                </a:solidFill>
                <a:effectLst>
                  <a:outerShdw blurRad="38100" dist="38100" dir="2700000" algn="tl">
                    <a:srgbClr val="000000">
                      <a:alpha val="43137"/>
                    </a:srgbClr>
                  </a:outerShdw>
                </a:effectLst>
              </a:rPr>
              <a:t>you brethren, like Isaac, are children of promise</a:t>
            </a:r>
            <a:r>
              <a:rPr lang="en-US" altLang="en-US" sz="3200" dirty="0" smtClean="0">
                <a:solidFill>
                  <a:prstClr val="black"/>
                </a:solidFill>
              </a:rPr>
              <a:t>.”</a:t>
            </a:r>
            <a:endParaRPr lang="en-US" altLang="en-US" sz="1800" dirty="0" smtClean="0">
              <a:solidFill>
                <a:prstClr val="black"/>
              </a:solidFill>
            </a:endParaRP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318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171950"/>
            <a:ext cx="455295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2" descr="Image result for genesis isaac meets veiled rebeka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3829050"/>
            <a:ext cx="41910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33600" y="304800"/>
            <a:ext cx="7543800" cy="1123336"/>
          </a:xfrm>
        </p:spPr>
        <p:txBody>
          <a:bodyPr>
            <a:normAutofit fontScale="92500" lnSpcReduction="10000"/>
          </a:bodyPr>
          <a:lstStyle/>
          <a:p>
            <a:pPr algn="ctr"/>
            <a:r>
              <a:rPr lang="en-US" sz="3600" b="1" dirty="0">
                <a:effectLst>
                  <a:outerShdw blurRad="38100" dist="38100" dir="2700000" algn="tl">
                    <a:srgbClr val="000000">
                      <a:alpha val="43137"/>
                    </a:srgbClr>
                  </a:outerShdw>
                </a:effectLst>
              </a:rPr>
              <a:t>His kingdom soon shall rule over all,</a:t>
            </a:r>
          </a:p>
          <a:p>
            <a:pPr algn="ctr"/>
            <a:r>
              <a:rPr lang="en-US" sz="3600" b="1" dirty="0">
                <a:effectLst>
                  <a:outerShdw blurRad="38100" dist="38100" dir="2700000" algn="tl">
                    <a:srgbClr val="000000">
                      <a:alpha val="43137"/>
                    </a:srgbClr>
                  </a:outerShdw>
                </a:effectLst>
              </a:rPr>
              <a:t>Saving the willing from the fall.</a:t>
            </a:r>
          </a:p>
          <a:p>
            <a:endParaRPr lang="en-US" dirty="0"/>
          </a:p>
        </p:txBody>
      </p:sp>
      <p:pic>
        <p:nvPicPr>
          <p:cNvPr id="6148" name="Picture 4" descr="http://images.sodahead.com/profiles/0/0/1/1/8/7/6/5/3/Isaiah-82806073953.jpeg#Isaia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447801"/>
            <a:ext cx="7391400" cy="5124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66773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838325" y="266700"/>
            <a:ext cx="9258300" cy="1446213"/>
          </a:xfrm>
          <a:prstGeom prst="rect">
            <a:avLst/>
          </a:prstGeom>
          <a:noFill/>
        </p:spPr>
        <p:txBody>
          <a:bodyPr>
            <a:spAutoFit/>
          </a:bodyPr>
          <a:lstStyle/>
          <a:p>
            <a:pPr eaLnBrk="1" fontAlgn="auto" hangingPunct="1">
              <a:spcBef>
                <a:spcPts val="0"/>
              </a:spcBef>
              <a:spcAft>
                <a:spcPts val="0"/>
              </a:spcAft>
              <a:defRPr/>
            </a:pPr>
            <a:r>
              <a:rPr lang="en-US" sz="4400" dirty="0">
                <a:solidFill>
                  <a:srgbClr val="0000FF"/>
                </a:solidFill>
                <a:effectLst>
                  <a:outerShdw blurRad="38100" dist="38100" dir="2700000" algn="tl">
                    <a:srgbClr val="000000">
                      <a:alpha val="43137"/>
                    </a:srgbClr>
                  </a:outerShdw>
                </a:effectLst>
                <a:latin typeface="Calibri" panose="020F0502020204030204"/>
              </a:rPr>
              <a:t>SARAH REPRESENTS THE ABRAHAMIC COVENANT, NOT THE NEW COVENANT</a:t>
            </a:r>
          </a:p>
        </p:txBody>
      </p:sp>
      <p:sp>
        <p:nvSpPr>
          <p:cNvPr id="3" name="TextBox 2"/>
          <p:cNvSpPr txBox="1"/>
          <p:nvPr/>
        </p:nvSpPr>
        <p:spPr>
          <a:xfrm>
            <a:off x="806450" y="1914525"/>
            <a:ext cx="10790238" cy="4032250"/>
          </a:xfrm>
          <a:prstGeom prst="rect">
            <a:avLst/>
          </a:prstGeom>
          <a:noFill/>
        </p:spPr>
        <p:txBody>
          <a:bodyPr>
            <a:spAutoFit/>
          </a:bodyPr>
          <a:lstStyle/>
          <a:p>
            <a:pPr marL="342900" indent="-342900" eaLnBrk="1" fontAlgn="auto" hangingPunct="1">
              <a:spcBef>
                <a:spcPts val="0"/>
              </a:spcBef>
              <a:spcAft>
                <a:spcPts val="0"/>
              </a:spcAft>
              <a:buFontTx/>
              <a:buAutoNum type="arabicParenR"/>
              <a:defRPr/>
            </a:pPr>
            <a:r>
              <a:rPr lang="en-US" sz="3200" b="1" dirty="0">
                <a:solidFill>
                  <a:prstClr val="black"/>
                </a:solidFill>
                <a:effectLst>
                  <a:outerShdw blurRad="38100" dist="38100" dir="2700000" algn="tl">
                    <a:srgbClr val="000000">
                      <a:alpha val="43137"/>
                    </a:srgbClr>
                  </a:outerShdw>
                </a:effectLst>
                <a:latin typeface="Calibri" panose="020F0502020204030204"/>
              </a:rPr>
              <a:t> Jesus body members are developed under the same Covenant-Mother as was Jesus</a:t>
            </a:r>
          </a:p>
          <a:p>
            <a:pPr marL="342900" indent="-342900" eaLnBrk="1" fontAlgn="auto" hangingPunct="1">
              <a:spcBef>
                <a:spcPts val="0"/>
              </a:spcBef>
              <a:spcAft>
                <a:spcPts val="0"/>
              </a:spcAft>
              <a:buFontTx/>
              <a:buAutoNum type="arabicParenR"/>
              <a:defRPr/>
            </a:pPr>
            <a:r>
              <a:rPr lang="en-US" sz="3200" dirty="0">
                <a:solidFill>
                  <a:prstClr val="black"/>
                </a:solidFill>
                <a:effectLst>
                  <a:outerShdw blurRad="38100" dist="38100" dir="2700000" algn="tl">
                    <a:srgbClr val="000000">
                      <a:alpha val="43137"/>
                    </a:srgbClr>
                  </a:outerShdw>
                </a:effectLst>
                <a:latin typeface="Calibri" panose="020F0502020204030204"/>
              </a:rPr>
              <a:t> As Sarah was older than Hagar, but barren, so the Abrahamic Covenant was older than Law Covenant, but barren for nearly 2,000 years before beginning to produce it’s seed.</a:t>
            </a:r>
          </a:p>
          <a:p>
            <a:pPr marL="342900" indent="-342900" eaLnBrk="1" fontAlgn="auto" hangingPunct="1">
              <a:spcBef>
                <a:spcPts val="0"/>
              </a:spcBef>
              <a:spcAft>
                <a:spcPts val="0"/>
              </a:spcAft>
              <a:buFontTx/>
              <a:buAutoNum type="arabicParenR"/>
              <a:defRPr/>
            </a:pPr>
            <a:r>
              <a:rPr lang="en-US" sz="3200" dirty="0">
                <a:solidFill>
                  <a:prstClr val="black"/>
                </a:solidFill>
                <a:effectLst>
                  <a:outerShdw blurRad="38100" dist="38100" dir="2700000" algn="tl">
                    <a:srgbClr val="000000">
                      <a:alpha val="43137"/>
                    </a:srgbClr>
                  </a:outerShdw>
                </a:effectLst>
                <a:latin typeface="Calibri" panose="020F0502020204030204"/>
              </a:rPr>
              <a:t> As Isaac married Rebecca after Sarah died, so the Heavenly marriage is fully accomplished after the Abrahamic Covenant has completed its work of developing the spiritual seed.</a:t>
            </a:r>
          </a:p>
        </p:txBody>
      </p:sp>
    </p:spTree>
  </p:cSld>
  <p:clrMapOvr>
    <a:masterClrMapping/>
  </p:clrMapOvr>
  <p:transition spd="slow">
    <p:circl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838325" y="266700"/>
            <a:ext cx="9258300" cy="1446213"/>
          </a:xfrm>
          <a:prstGeom prst="rect">
            <a:avLst/>
          </a:prstGeom>
          <a:noFill/>
        </p:spPr>
        <p:txBody>
          <a:bodyPr>
            <a:spAutoFit/>
          </a:bodyPr>
          <a:lstStyle/>
          <a:p>
            <a:pPr eaLnBrk="1" fontAlgn="auto" hangingPunct="1">
              <a:spcBef>
                <a:spcPts val="0"/>
              </a:spcBef>
              <a:spcAft>
                <a:spcPts val="0"/>
              </a:spcAft>
              <a:defRPr/>
            </a:pPr>
            <a:r>
              <a:rPr lang="en-US" sz="4400" dirty="0">
                <a:solidFill>
                  <a:srgbClr val="0000FF"/>
                </a:solidFill>
                <a:effectLst>
                  <a:outerShdw blurRad="38100" dist="38100" dir="2700000" algn="tl">
                    <a:srgbClr val="000000">
                      <a:alpha val="43137"/>
                    </a:srgbClr>
                  </a:outerShdw>
                </a:effectLst>
                <a:latin typeface="Calibri" panose="020F0502020204030204"/>
              </a:rPr>
              <a:t>SARAH REPRESENTS THE ABRAHAMIC COVENANT, NOT THE NEW COVENANT</a:t>
            </a:r>
          </a:p>
        </p:txBody>
      </p:sp>
      <p:sp>
        <p:nvSpPr>
          <p:cNvPr id="3" name="TextBox 2"/>
          <p:cNvSpPr txBox="1"/>
          <p:nvPr/>
        </p:nvSpPr>
        <p:spPr>
          <a:xfrm>
            <a:off x="806450" y="1914525"/>
            <a:ext cx="10887075" cy="4032250"/>
          </a:xfrm>
          <a:prstGeom prst="rect">
            <a:avLst/>
          </a:prstGeom>
          <a:noFill/>
        </p:spPr>
        <p:txBody>
          <a:bodyPr>
            <a:spAutoFit/>
          </a:bodyPr>
          <a:lstStyle/>
          <a:p>
            <a:pPr marL="342900" indent="-342900" eaLnBrk="1" fontAlgn="auto" hangingPunct="1">
              <a:spcBef>
                <a:spcPts val="0"/>
              </a:spcBef>
              <a:spcAft>
                <a:spcPts val="0"/>
              </a:spcAft>
              <a:buFontTx/>
              <a:buAutoNum type="arabicParenR"/>
              <a:defRPr/>
            </a:pPr>
            <a:r>
              <a:rPr lang="en-US" sz="3200" dirty="0">
                <a:solidFill>
                  <a:prstClr val="black"/>
                </a:solidFill>
                <a:effectLst>
                  <a:outerShdw blurRad="38100" dist="38100" dir="2700000" algn="tl">
                    <a:srgbClr val="000000">
                      <a:alpha val="43137"/>
                    </a:srgbClr>
                  </a:outerShdw>
                </a:effectLst>
                <a:latin typeface="Calibri" panose="020F0502020204030204"/>
              </a:rPr>
              <a:t> Jesus body members are developed under the same Covenant-Mother as was Jesus</a:t>
            </a:r>
          </a:p>
          <a:p>
            <a:pPr marL="342900" indent="-342900" eaLnBrk="1" fontAlgn="auto" hangingPunct="1">
              <a:spcBef>
                <a:spcPts val="0"/>
              </a:spcBef>
              <a:spcAft>
                <a:spcPts val="0"/>
              </a:spcAft>
              <a:buFontTx/>
              <a:buAutoNum type="arabicParenR"/>
              <a:defRPr/>
            </a:pPr>
            <a:r>
              <a:rPr lang="en-US" sz="3200" b="1" dirty="0">
                <a:solidFill>
                  <a:prstClr val="black"/>
                </a:solidFill>
                <a:effectLst>
                  <a:outerShdw blurRad="38100" dist="38100" dir="2700000" algn="tl">
                    <a:srgbClr val="000000">
                      <a:alpha val="43137"/>
                    </a:srgbClr>
                  </a:outerShdw>
                </a:effectLst>
                <a:latin typeface="Calibri" panose="020F0502020204030204"/>
              </a:rPr>
              <a:t> As Sarah was older than Hagar, but barren, so the Abrahamic Covenant was older than Law Covenant, but barren for nearly 2,000 years before beginning to produce it’s seed.</a:t>
            </a:r>
          </a:p>
          <a:p>
            <a:pPr marL="342900" indent="-342900" eaLnBrk="1" fontAlgn="auto" hangingPunct="1">
              <a:spcBef>
                <a:spcPts val="0"/>
              </a:spcBef>
              <a:spcAft>
                <a:spcPts val="0"/>
              </a:spcAft>
              <a:buFontTx/>
              <a:buAutoNum type="arabicParenR"/>
              <a:defRPr/>
            </a:pPr>
            <a:r>
              <a:rPr lang="en-US" sz="3200" dirty="0">
                <a:solidFill>
                  <a:prstClr val="black"/>
                </a:solidFill>
                <a:effectLst>
                  <a:outerShdw blurRad="38100" dist="38100" dir="2700000" algn="tl">
                    <a:srgbClr val="000000">
                      <a:alpha val="43137"/>
                    </a:srgbClr>
                  </a:outerShdw>
                </a:effectLst>
                <a:latin typeface="Calibri" panose="020F0502020204030204"/>
              </a:rPr>
              <a:t> As Isaac married Rebecca after Sarah died, so the Heavenly marriage is fully accomplished after the Abrahamic Covenant has completed its work of developing the spiritual seed.</a:t>
            </a: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838325" y="266700"/>
            <a:ext cx="9258300" cy="1446213"/>
          </a:xfrm>
          <a:prstGeom prst="rect">
            <a:avLst/>
          </a:prstGeom>
          <a:noFill/>
        </p:spPr>
        <p:txBody>
          <a:bodyPr>
            <a:spAutoFit/>
          </a:bodyPr>
          <a:lstStyle/>
          <a:p>
            <a:pPr eaLnBrk="1" fontAlgn="auto" hangingPunct="1">
              <a:spcBef>
                <a:spcPts val="0"/>
              </a:spcBef>
              <a:spcAft>
                <a:spcPts val="0"/>
              </a:spcAft>
              <a:defRPr/>
            </a:pPr>
            <a:r>
              <a:rPr lang="en-US" sz="4400" dirty="0">
                <a:solidFill>
                  <a:srgbClr val="0000FF"/>
                </a:solidFill>
                <a:effectLst>
                  <a:outerShdw blurRad="38100" dist="38100" dir="2700000" algn="tl">
                    <a:srgbClr val="000000">
                      <a:alpha val="43137"/>
                    </a:srgbClr>
                  </a:outerShdw>
                </a:effectLst>
                <a:latin typeface="Calibri" panose="020F0502020204030204"/>
              </a:rPr>
              <a:t>SARAH REPRESENTS THE ABRAHAMIC COVENANT, NOT THE NEW COVENANT</a:t>
            </a:r>
          </a:p>
        </p:txBody>
      </p:sp>
      <p:sp>
        <p:nvSpPr>
          <p:cNvPr id="3" name="TextBox 2"/>
          <p:cNvSpPr txBox="1"/>
          <p:nvPr/>
        </p:nvSpPr>
        <p:spPr>
          <a:xfrm>
            <a:off x="806450" y="1914525"/>
            <a:ext cx="10790238" cy="4032250"/>
          </a:xfrm>
          <a:prstGeom prst="rect">
            <a:avLst/>
          </a:prstGeom>
          <a:noFill/>
        </p:spPr>
        <p:txBody>
          <a:bodyPr>
            <a:spAutoFit/>
          </a:bodyPr>
          <a:lstStyle/>
          <a:p>
            <a:pPr marL="342900" indent="-342900" eaLnBrk="1" fontAlgn="auto" hangingPunct="1">
              <a:spcBef>
                <a:spcPts val="0"/>
              </a:spcBef>
              <a:spcAft>
                <a:spcPts val="0"/>
              </a:spcAft>
              <a:buFontTx/>
              <a:buAutoNum type="arabicParenR"/>
              <a:defRPr/>
            </a:pPr>
            <a:r>
              <a:rPr lang="en-US" sz="3200" dirty="0">
                <a:solidFill>
                  <a:prstClr val="black"/>
                </a:solidFill>
                <a:effectLst>
                  <a:outerShdw blurRad="38100" dist="38100" dir="2700000" algn="tl">
                    <a:srgbClr val="000000">
                      <a:alpha val="43137"/>
                    </a:srgbClr>
                  </a:outerShdw>
                </a:effectLst>
                <a:latin typeface="Calibri" panose="020F0502020204030204"/>
              </a:rPr>
              <a:t> Jesus body members are developed under the same Covenant-Mother as was Jesus</a:t>
            </a:r>
          </a:p>
          <a:p>
            <a:pPr marL="342900" indent="-342900" eaLnBrk="1" fontAlgn="auto" hangingPunct="1">
              <a:spcBef>
                <a:spcPts val="0"/>
              </a:spcBef>
              <a:spcAft>
                <a:spcPts val="0"/>
              </a:spcAft>
              <a:buFontTx/>
              <a:buAutoNum type="arabicParenR"/>
              <a:defRPr/>
            </a:pPr>
            <a:r>
              <a:rPr lang="en-US" sz="3200" dirty="0">
                <a:solidFill>
                  <a:prstClr val="black"/>
                </a:solidFill>
                <a:effectLst>
                  <a:outerShdw blurRad="38100" dist="38100" dir="2700000" algn="tl">
                    <a:srgbClr val="000000">
                      <a:alpha val="43137"/>
                    </a:srgbClr>
                  </a:outerShdw>
                </a:effectLst>
                <a:latin typeface="Calibri" panose="020F0502020204030204"/>
              </a:rPr>
              <a:t> As Sarah was older than Hagar, but barren, so the Abrahamic Covenant was older than Law Covenant, but barren for nearly 2,000 years before beginning to produce it’s seed.</a:t>
            </a:r>
          </a:p>
          <a:p>
            <a:pPr marL="342900" indent="-342900" eaLnBrk="1" fontAlgn="auto" hangingPunct="1">
              <a:spcBef>
                <a:spcPts val="0"/>
              </a:spcBef>
              <a:spcAft>
                <a:spcPts val="0"/>
              </a:spcAft>
              <a:buFontTx/>
              <a:buAutoNum type="arabicParenR"/>
              <a:defRPr/>
            </a:pPr>
            <a:r>
              <a:rPr lang="en-US" sz="3200" b="1" dirty="0">
                <a:solidFill>
                  <a:prstClr val="black"/>
                </a:solidFill>
                <a:effectLst>
                  <a:outerShdw blurRad="38100" dist="38100" dir="2700000" algn="tl">
                    <a:srgbClr val="000000">
                      <a:alpha val="43137"/>
                    </a:srgbClr>
                  </a:outerShdw>
                </a:effectLst>
                <a:latin typeface="Calibri" panose="020F0502020204030204"/>
              </a:rPr>
              <a:t> As Isaac married Rebecca after Sarah died, so the Heavenly marriage is fully accomplished after the Abrahamic Covenant has completed its work of developing the spiritual seed.</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pic>
        <p:nvPicPr>
          <p:cNvPr id="101378" name="Picture 9" descr="http://www.preachit.org/holidays/mothers-day/6_abraham-sarah-bab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4600" y="4038600"/>
            <a:ext cx="3741738"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Picture 5" descr="https://www.lds.org/bc/content/shared/content/images/gospel-library/magazine/en2006lp.nfo:o:7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9975" y="4073525"/>
            <a:ext cx="2178050" cy="282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93875" y="285750"/>
            <a:ext cx="8775700" cy="1446213"/>
          </a:xfrm>
          <a:prstGeom prst="rect">
            <a:avLst/>
          </a:prstGeom>
          <a:noFill/>
        </p:spPr>
        <p:txBody>
          <a:bodyPr>
            <a:spAutoFit/>
          </a:bodyPr>
          <a:lstStyle/>
          <a:p>
            <a:pPr eaLnBrk="1" fontAlgn="auto" hangingPunct="1">
              <a:spcBef>
                <a:spcPts val="0"/>
              </a:spcBef>
              <a:spcAft>
                <a:spcPts val="0"/>
              </a:spcAft>
              <a:defRPr/>
            </a:pPr>
            <a:r>
              <a:rPr lang="en-US" sz="4400" dirty="0">
                <a:solidFill>
                  <a:srgbClr val="0000FF"/>
                </a:solidFill>
                <a:effectLst>
                  <a:outerShdw blurRad="38100" dist="38100" dir="2700000" algn="tl">
                    <a:srgbClr val="000000">
                      <a:alpha val="43137"/>
                    </a:srgbClr>
                  </a:outerShdw>
                </a:effectLst>
                <a:latin typeface="Calibri" panose="020F0502020204030204"/>
              </a:rPr>
              <a:t>WHY DO WE ASSOCIATE THE SARAH COVENANT WITH SPIRITUAL ISRAEL?</a:t>
            </a:r>
          </a:p>
        </p:txBody>
      </p:sp>
      <p:sp>
        <p:nvSpPr>
          <p:cNvPr id="3" name="TextBox 2"/>
          <p:cNvSpPr txBox="1"/>
          <p:nvPr/>
        </p:nvSpPr>
        <p:spPr>
          <a:xfrm>
            <a:off x="1214438" y="1731963"/>
            <a:ext cx="10174287" cy="2062162"/>
          </a:xfrm>
          <a:prstGeom prst="rect">
            <a:avLst/>
          </a:prstGeom>
          <a:noFill/>
        </p:spPr>
        <p:txBody>
          <a:bodyPr>
            <a:spAutoFit/>
          </a:bodyPr>
          <a:lstStyle/>
          <a:p>
            <a:pPr eaLnBrk="1" fontAlgn="auto" hangingPunct="1">
              <a:spcBef>
                <a:spcPts val="0"/>
              </a:spcBef>
              <a:spcAft>
                <a:spcPts val="0"/>
              </a:spcAft>
              <a:defRPr/>
            </a:pPr>
            <a:r>
              <a:rPr lang="en-US" sz="3200" u="sng" dirty="0">
                <a:solidFill>
                  <a:prstClr val="black"/>
                </a:solidFill>
                <a:effectLst>
                  <a:outerShdw blurRad="38100" dist="38100" dir="2700000" algn="tl">
                    <a:srgbClr val="000000">
                      <a:alpha val="43137"/>
                    </a:srgbClr>
                  </a:outerShdw>
                </a:effectLst>
                <a:latin typeface="Calibri" panose="020F0502020204030204"/>
              </a:rPr>
              <a:t>Galatians 4:28</a:t>
            </a:r>
            <a:r>
              <a:rPr lang="en-US" sz="3200" dirty="0">
                <a:solidFill>
                  <a:prstClr val="black"/>
                </a:solidFill>
                <a:effectLst>
                  <a:outerShdw blurRad="38100" dist="38100" dir="2700000" algn="tl">
                    <a:srgbClr val="000000">
                      <a:alpha val="43137"/>
                    </a:srgbClr>
                  </a:outerShdw>
                </a:effectLst>
                <a:latin typeface="Calibri" panose="020F0502020204030204"/>
              </a:rPr>
              <a:t>  (NASV) “And you brethren, like Isaac, are </a:t>
            </a:r>
            <a:r>
              <a:rPr lang="en-US" sz="3200" u="sng" dirty="0">
                <a:solidFill>
                  <a:prstClr val="black"/>
                </a:solidFill>
                <a:effectLst>
                  <a:outerShdw blurRad="38100" dist="38100" dir="2700000" algn="tl">
                    <a:srgbClr val="000000">
                      <a:alpha val="43137"/>
                    </a:srgbClr>
                  </a:outerShdw>
                </a:effectLst>
                <a:latin typeface="Calibri" panose="020F0502020204030204"/>
              </a:rPr>
              <a:t>children of promise</a:t>
            </a:r>
            <a:r>
              <a:rPr lang="en-US" sz="3200" dirty="0">
                <a:solidFill>
                  <a:prstClr val="black"/>
                </a:solidFill>
                <a:effectLst>
                  <a:outerShdw blurRad="38100" dist="38100" dir="2700000" algn="tl">
                    <a:srgbClr val="000000">
                      <a:alpha val="43137"/>
                    </a:srgbClr>
                  </a:outerShdw>
                </a:effectLst>
                <a:latin typeface="Calibri" panose="020F0502020204030204"/>
              </a:rPr>
              <a:t>.  29  But as at that time he who was born according to the flesh persecuted him who was born according to the Spirit, so it is now also.”</a:t>
            </a:r>
            <a:endParaRPr lang="en-US" dirty="0">
              <a:solidFill>
                <a:prstClr val="black"/>
              </a:solidFill>
              <a:effectLst>
                <a:outerShdw blurRad="38100" dist="38100" dir="2700000" algn="tl">
                  <a:srgbClr val="000000">
                    <a:alpha val="43137"/>
                  </a:srgbClr>
                </a:outerShdw>
              </a:effectLst>
              <a:latin typeface="Calibri" panose="020F0502020204030204"/>
            </a:endParaRPr>
          </a:p>
        </p:txBody>
      </p:sp>
      <p:pic>
        <p:nvPicPr>
          <p:cNvPr id="101382" name="Picture 7" descr="http://api.ning.com/files/UKkHY0AX8ERPkPOJ8B3vgpYEaMJ0v5E*F7MI1wPSQCn67AWm4x6tqaCcHzYR5CdmcsD6coCfIEcX4wfXyHDrmQ__/SarahLaughs.jpg?width=737&amp;height=4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43363"/>
            <a:ext cx="4311650" cy="281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3" name="Picture 11" descr="https://encrypted-tbn1.gstatic.com/images?q=tbn:ANd9GcS0WA8u5h0JzwM8QKLcaxPgCzmDdcBGbmq7MzDW9K813wzHr7q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7063" y="4038600"/>
            <a:ext cx="1792287" cy="282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4" name="Picture 13" descr="http://1.bp.blogspot.com/-SFpzbE1jxSU/UJGzTtwWK-I/AAAAAAAAClE/-VEv-PYEkW4/s1600/abraham-isaac.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71125" y="4038600"/>
            <a:ext cx="1920875"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793875" y="285750"/>
            <a:ext cx="8775700" cy="1446213"/>
          </a:xfrm>
          <a:prstGeom prst="rect">
            <a:avLst/>
          </a:prstGeom>
          <a:noFill/>
        </p:spPr>
        <p:txBody>
          <a:bodyPr>
            <a:spAutoFit/>
          </a:bodyPr>
          <a:lstStyle/>
          <a:p>
            <a:pPr eaLnBrk="1" fontAlgn="auto" hangingPunct="1">
              <a:spcBef>
                <a:spcPts val="0"/>
              </a:spcBef>
              <a:spcAft>
                <a:spcPts val="0"/>
              </a:spcAft>
              <a:defRPr/>
            </a:pPr>
            <a:r>
              <a:rPr lang="en-US" sz="4400" dirty="0">
                <a:solidFill>
                  <a:srgbClr val="0000FF"/>
                </a:solidFill>
                <a:effectLst>
                  <a:outerShdw blurRad="38100" dist="38100" dir="2700000" algn="tl">
                    <a:srgbClr val="000000">
                      <a:alpha val="43137"/>
                    </a:srgbClr>
                  </a:outerShdw>
                </a:effectLst>
                <a:latin typeface="Calibri" panose="020F0502020204030204"/>
              </a:rPr>
              <a:t>WHY DO WE ASSOCIATE THE SARAH COVENANT WITH SPIRITUAL ISRAEL?</a:t>
            </a:r>
          </a:p>
        </p:txBody>
      </p:sp>
      <p:sp>
        <p:nvSpPr>
          <p:cNvPr id="4" name="TextBox 3"/>
          <p:cNvSpPr txBox="1"/>
          <p:nvPr/>
        </p:nvSpPr>
        <p:spPr>
          <a:xfrm>
            <a:off x="1214438" y="4198996"/>
            <a:ext cx="9991118" cy="1569660"/>
          </a:xfrm>
          <a:prstGeom prst="rect">
            <a:avLst/>
          </a:prstGeom>
          <a:noFill/>
        </p:spPr>
        <p:txBody>
          <a:bodyPr wrap="square">
            <a:spAutoFit/>
          </a:bodyPr>
          <a:lstStyle/>
          <a:p>
            <a:pPr eaLnBrk="1" fontAlgn="auto" hangingPunct="1">
              <a:spcBef>
                <a:spcPts val="0"/>
              </a:spcBef>
              <a:spcAft>
                <a:spcPts val="0"/>
              </a:spcAft>
              <a:defRPr/>
            </a:pPr>
            <a:r>
              <a:rPr lang="en-US" sz="3200" u="sng" dirty="0">
                <a:solidFill>
                  <a:prstClr val="black"/>
                </a:solidFill>
                <a:effectLst>
                  <a:outerShdw blurRad="38100" dist="38100" dir="2700000" algn="tl">
                    <a:srgbClr val="000000">
                      <a:alpha val="43137"/>
                    </a:srgbClr>
                  </a:outerShdw>
                </a:effectLst>
                <a:latin typeface="Calibri" panose="020F0502020204030204"/>
              </a:rPr>
              <a:t>Galatians 4</a:t>
            </a:r>
            <a:r>
              <a:rPr lang="en-US" sz="3200" dirty="0">
                <a:solidFill>
                  <a:prstClr val="black"/>
                </a:solidFill>
                <a:effectLst>
                  <a:outerShdw blurRad="38100" dist="38100" dir="2700000" algn="tl">
                    <a:srgbClr val="000000">
                      <a:alpha val="43137"/>
                    </a:srgbClr>
                  </a:outerShdw>
                </a:effectLst>
                <a:latin typeface="Calibri" panose="020F0502020204030204"/>
              </a:rPr>
              <a:t> (NASV) “23  But the son by the bondwoman [Hagar] was born according to the flesh, and the </a:t>
            </a:r>
            <a:r>
              <a:rPr lang="en-US" sz="3200" u="sng" dirty="0">
                <a:solidFill>
                  <a:prstClr val="black"/>
                </a:solidFill>
                <a:effectLst>
                  <a:outerShdw blurRad="38100" dist="38100" dir="2700000" algn="tl">
                    <a:srgbClr val="000000">
                      <a:alpha val="43137"/>
                    </a:srgbClr>
                  </a:outerShdw>
                </a:effectLst>
                <a:latin typeface="Calibri" panose="020F0502020204030204"/>
              </a:rPr>
              <a:t>son by the free woman [Sarah] through the [Abrahamic] promise</a:t>
            </a:r>
            <a:r>
              <a:rPr lang="en-US" sz="3200" dirty="0">
                <a:solidFill>
                  <a:prstClr val="black"/>
                </a:solidFill>
                <a:effectLst>
                  <a:outerShdw blurRad="38100" dist="38100" dir="2700000" algn="tl">
                    <a:srgbClr val="000000">
                      <a:alpha val="43137"/>
                    </a:srgbClr>
                  </a:outerShdw>
                </a:effectLst>
                <a:latin typeface="Calibri" panose="020F0502020204030204"/>
              </a:rPr>
              <a:t>.”</a:t>
            </a:r>
            <a:endParaRPr lang="en-US" dirty="0">
              <a:solidFill>
                <a:prstClr val="black"/>
              </a:solidFill>
              <a:latin typeface="Calibri" panose="020F0502020204030204"/>
            </a:endParaRPr>
          </a:p>
        </p:txBody>
      </p:sp>
      <p:sp>
        <p:nvSpPr>
          <p:cNvPr id="5" name="TextBox 4"/>
          <p:cNvSpPr txBox="1"/>
          <p:nvPr/>
        </p:nvSpPr>
        <p:spPr>
          <a:xfrm>
            <a:off x="1214438" y="1731963"/>
            <a:ext cx="10174287" cy="2062162"/>
          </a:xfrm>
          <a:prstGeom prst="rect">
            <a:avLst/>
          </a:prstGeom>
          <a:noFill/>
        </p:spPr>
        <p:txBody>
          <a:bodyPr>
            <a:spAutoFit/>
          </a:bodyPr>
          <a:lstStyle/>
          <a:p>
            <a:pPr eaLnBrk="1" fontAlgn="auto" hangingPunct="1">
              <a:spcBef>
                <a:spcPts val="0"/>
              </a:spcBef>
              <a:spcAft>
                <a:spcPts val="0"/>
              </a:spcAft>
              <a:defRPr/>
            </a:pPr>
            <a:r>
              <a:rPr lang="en-US" sz="3200" u="sng" dirty="0">
                <a:solidFill>
                  <a:prstClr val="black"/>
                </a:solidFill>
                <a:effectLst>
                  <a:outerShdw blurRad="38100" dist="38100" dir="2700000" algn="tl">
                    <a:srgbClr val="000000">
                      <a:alpha val="43137"/>
                    </a:srgbClr>
                  </a:outerShdw>
                </a:effectLst>
                <a:latin typeface="Calibri" panose="020F0502020204030204"/>
              </a:rPr>
              <a:t>Galatians 4:28</a:t>
            </a:r>
            <a:r>
              <a:rPr lang="en-US" sz="3200" dirty="0">
                <a:solidFill>
                  <a:prstClr val="black"/>
                </a:solidFill>
                <a:effectLst>
                  <a:outerShdw blurRad="38100" dist="38100" dir="2700000" algn="tl">
                    <a:srgbClr val="000000">
                      <a:alpha val="43137"/>
                    </a:srgbClr>
                  </a:outerShdw>
                </a:effectLst>
                <a:latin typeface="Calibri" panose="020F0502020204030204"/>
              </a:rPr>
              <a:t>  (NASV) “And you brethren, like Isaac, are </a:t>
            </a:r>
            <a:r>
              <a:rPr lang="en-US" sz="3200" u="sng" dirty="0">
                <a:solidFill>
                  <a:prstClr val="black"/>
                </a:solidFill>
                <a:effectLst>
                  <a:outerShdw blurRad="38100" dist="38100" dir="2700000" algn="tl">
                    <a:srgbClr val="000000">
                      <a:alpha val="43137"/>
                    </a:srgbClr>
                  </a:outerShdw>
                </a:effectLst>
                <a:latin typeface="Calibri" panose="020F0502020204030204"/>
              </a:rPr>
              <a:t>children of promise</a:t>
            </a:r>
            <a:r>
              <a:rPr lang="en-US" sz="3200" dirty="0">
                <a:solidFill>
                  <a:prstClr val="black"/>
                </a:solidFill>
                <a:effectLst>
                  <a:outerShdw blurRad="38100" dist="38100" dir="2700000" algn="tl">
                    <a:srgbClr val="000000">
                      <a:alpha val="43137"/>
                    </a:srgbClr>
                  </a:outerShdw>
                </a:effectLst>
                <a:latin typeface="Calibri" panose="020F0502020204030204"/>
              </a:rPr>
              <a:t>.  29  But as at that time he who was born according to the flesh persecuted </a:t>
            </a:r>
            <a:r>
              <a:rPr lang="en-US" sz="3200" u="sng" dirty="0">
                <a:solidFill>
                  <a:prstClr val="black"/>
                </a:solidFill>
                <a:effectLst>
                  <a:outerShdw blurRad="38100" dist="38100" dir="2700000" algn="tl">
                    <a:srgbClr val="000000">
                      <a:alpha val="43137"/>
                    </a:srgbClr>
                  </a:outerShdw>
                </a:effectLst>
                <a:latin typeface="Calibri" panose="020F0502020204030204"/>
              </a:rPr>
              <a:t>him who was born according to the Spirit</a:t>
            </a:r>
            <a:r>
              <a:rPr lang="en-US" sz="3200" dirty="0">
                <a:solidFill>
                  <a:prstClr val="black"/>
                </a:solidFill>
                <a:effectLst>
                  <a:outerShdw blurRad="38100" dist="38100" dir="2700000" algn="tl">
                    <a:srgbClr val="000000">
                      <a:alpha val="43137"/>
                    </a:srgbClr>
                  </a:outerShdw>
                </a:effectLst>
                <a:latin typeface="Calibri" panose="020F0502020204030204"/>
              </a:rPr>
              <a:t>, so it is now also.”</a:t>
            </a:r>
            <a:endParaRPr lang="en-US" dirty="0">
              <a:solidFill>
                <a:prstClr val="black"/>
              </a:solidFill>
              <a:effectLst>
                <a:outerShdw blurRad="38100" dist="38100" dir="2700000" algn="tl">
                  <a:srgbClr val="000000">
                    <a:alpha val="43137"/>
                  </a:srgbClr>
                </a:outerShdw>
              </a:effectLst>
              <a:latin typeface="Calibri" panose="020F05020202040302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538538" y="352425"/>
            <a:ext cx="8310562" cy="1323975"/>
          </a:xfrm>
          <a:prstGeom prst="rect">
            <a:avLst/>
          </a:prstGeom>
          <a:noFill/>
        </p:spPr>
        <p:txBody>
          <a:bodyPr>
            <a:spAutoFit/>
          </a:bodyPr>
          <a:lstStyle/>
          <a:p>
            <a:pPr eaLnBrk="1" fontAlgn="auto" hangingPunct="1">
              <a:spcBef>
                <a:spcPts val="0"/>
              </a:spcBef>
              <a:spcAft>
                <a:spcPts val="0"/>
              </a:spcAft>
              <a:defRPr/>
            </a:pPr>
            <a:r>
              <a:rPr lang="en-US" sz="4000" dirty="0">
                <a:solidFill>
                  <a:srgbClr val="0000FF"/>
                </a:solidFill>
                <a:effectLst>
                  <a:outerShdw blurRad="38100" dist="38100" dir="2700000" algn="tl">
                    <a:srgbClr val="000000">
                      <a:alpha val="43137"/>
                    </a:srgbClr>
                  </a:outerShdw>
                </a:effectLst>
                <a:latin typeface="Calibri" panose="020F0502020204030204"/>
              </a:rPr>
              <a:t>WHY </a:t>
            </a:r>
            <a:r>
              <a:rPr lang="en-US" sz="4000" dirty="0" smtClean="0">
                <a:solidFill>
                  <a:srgbClr val="0000FF"/>
                </a:solidFill>
                <a:effectLst>
                  <a:outerShdw blurRad="38100" dist="38100" dir="2700000" algn="tl">
                    <a:srgbClr val="000000">
                      <a:alpha val="43137"/>
                    </a:srgbClr>
                  </a:outerShdw>
                </a:effectLst>
                <a:latin typeface="Calibri" panose="020F0502020204030204"/>
              </a:rPr>
              <a:t>CANNOT </a:t>
            </a:r>
            <a:r>
              <a:rPr lang="en-US" sz="4000" dirty="0">
                <a:solidFill>
                  <a:srgbClr val="0000FF"/>
                </a:solidFill>
                <a:effectLst>
                  <a:outerShdw blurRad="38100" dist="38100" dir="2700000" algn="tl">
                    <a:srgbClr val="000000">
                      <a:alpha val="43137"/>
                    </a:srgbClr>
                  </a:outerShdw>
                </a:effectLst>
                <a:latin typeface="Calibri" panose="020F0502020204030204"/>
              </a:rPr>
              <a:t>SARAH REPRESENT THE NEW COVENANT?</a:t>
            </a:r>
          </a:p>
        </p:txBody>
      </p:sp>
      <p:sp>
        <p:nvSpPr>
          <p:cNvPr id="11" name="TextBox 10"/>
          <p:cNvSpPr txBox="1"/>
          <p:nvPr/>
        </p:nvSpPr>
        <p:spPr>
          <a:xfrm>
            <a:off x="3538538" y="2033588"/>
            <a:ext cx="3916362" cy="2554287"/>
          </a:xfrm>
          <a:prstGeom prst="rect">
            <a:avLst/>
          </a:prstGeom>
          <a:noFill/>
        </p:spPr>
        <p:txBody>
          <a:bodyPr>
            <a:spAutoFit/>
          </a:bodyPr>
          <a:lstStyle/>
          <a:p>
            <a:pPr>
              <a:defRPr/>
            </a:pPr>
            <a:r>
              <a:rPr lang="en-US" sz="4000" dirty="0">
                <a:solidFill>
                  <a:prstClr val="black"/>
                </a:solidFill>
                <a:effectLst>
                  <a:outerShdw blurRad="38100" dist="38100" dir="2700000" algn="tl">
                    <a:srgbClr val="000000">
                      <a:alpha val="43137"/>
                    </a:srgbClr>
                  </a:outerShdw>
                </a:effectLst>
              </a:rPr>
              <a:t>1.  </a:t>
            </a:r>
            <a:r>
              <a:rPr lang="en-US" sz="4000" u="sng" dirty="0">
                <a:solidFill>
                  <a:prstClr val="black"/>
                </a:solidFill>
                <a:effectLst>
                  <a:outerShdw blurRad="38100" dist="38100" dir="2700000" algn="tl">
                    <a:srgbClr val="000000">
                      <a:alpha val="43137"/>
                    </a:srgbClr>
                  </a:outerShdw>
                </a:effectLst>
              </a:rPr>
              <a:t>Galatians 3:24 </a:t>
            </a:r>
            <a:r>
              <a:rPr lang="en-US" sz="4000" dirty="0">
                <a:solidFill>
                  <a:prstClr val="black"/>
                </a:solidFill>
                <a:effectLst>
                  <a:outerShdw blurRad="38100" dist="38100" dir="2700000" algn="tl">
                    <a:srgbClr val="000000">
                      <a:alpha val="43137"/>
                    </a:srgbClr>
                  </a:outerShdw>
                </a:effectLst>
              </a:rPr>
              <a:t>(NKJV) “These women are two covenants”</a:t>
            </a:r>
          </a:p>
        </p:txBody>
      </p:sp>
    </p:spTree>
  </p:cSld>
  <p:clrMapOvr>
    <a:masterClrMapping/>
  </p:clrMapOvr>
  <p:transition spd="slow">
    <p:circl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5195888" y="352425"/>
            <a:ext cx="6669087" cy="1323975"/>
          </a:xfrm>
          <a:prstGeom prst="rect">
            <a:avLst/>
          </a:prstGeom>
          <a:noFill/>
        </p:spPr>
        <p:txBody>
          <a:bodyPr>
            <a:spAutoFit/>
          </a:bodyPr>
          <a:lstStyle/>
          <a:p>
            <a:pPr eaLnBrk="1" fontAlgn="auto" hangingPunct="1">
              <a:spcBef>
                <a:spcPts val="0"/>
              </a:spcBef>
              <a:spcAft>
                <a:spcPts val="0"/>
              </a:spcAft>
              <a:defRPr/>
            </a:pPr>
            <a:r>
              <a:rPr lang="en-US" sz="4000" dirty="0">
                <a:solidFill>
                  <a:srgbClr val="0000FF"/>
                </a:solidFill>
                <a:effectLst>
                  <a:outerShdw blurRad="38100" dist="38100" dir="2700000" algn="tl">
                    <a:srgbClr val="000000">
                      <a:alpha val="43137"/>
                    </a:srgbClr>
                  </a:outerShdw>
                </a:effectLst>
                <a:latin typeface="Calibri" panose="020F0502020204030204"/>
              </a:rPr>
              <a:t>WHY CAN’T SARAH REPRESENT THE NEW COVENANT?</a:t>
            </a:r>
          </a:p>
        </p:txBody>
      </p:sp>
      <p:pic>
        <p:nvPicPr>
          <p:cNvPr id="10752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4886326"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292725" y="1860550"/>
            <a:ext cx="6572250" cy="3970338"/>
          </a:xfrm>
          <a:prstGeom prst="rect">
            <a:avLst/>
          </a:prstGeom>
          <a:noFill/>
        </p:spPr>
        <p:txBody>
          <a:bodyPr>
            <a:spAutoFit/>
          </a:bodyPr>
          <a:lstStyle/>
          <a:p>
            <a:pPr>
              <a:defRPr/>
            </a:pPr>
            <a:r>
              <a:rPr lang="en-US" sz="3600" dirty="0">
                <a:solidFill>
                  <a:prstClr val="black"/>
                </a:solidFill>
                <a:effectLst>
                  <a:outerShdw blurRad="38100" dist="38100" dir="2700000" algn="tl">
                    <a:srgbClr val="000000">
                      <a:alpha val="43137"/>
                    </a:srgbClr>
                  </a:outerShdw>
                </a:effectLst>
              </a:rPr>
              <a:t>Oldest covenant is FIRST wife.    </a:t>
            </a:r>
          </a:p>
          <a:p>
            <a:pPr>
              <a:defRPr/>
            </a:pPr>
            <a:endParaRPr lang="en-US" sz="3600" dirty="0">
              <a:solidFill>
                <a:srgbClr val="0000FF"/>
              </a:solidFill>
              <a:effectLst>
                <a:outerShdw blurRad="38100" dist="38100" dir="2700000" algn="tl">
                  <a:srgbClr val="000000">
                    <a:alpha val="43137"/>
                  </a:srgbClr>
                </a:outerShdw>
              </a:effectLst>
            </a:endParaRPr>
          </a:p>
          <a:p>
            <a:pPr>
              <a:defRPr/>
            </a:pPr>
            <a:r>
              <a:rPr lang="en-US" sz="3600" dirty="0">
                <a:solidFill>
                  <a:srgbClr val="0000FF"/>
                </a:solidFill>
                <a:effectLst>
                  <a:outerShdw blurRad="38100" dist="38100" dir="2700000" algn="tl">
                    <a:srgbClr val="000000">
                      <a:alpha val="43137"/>
                    </a:srgbClr>
                  </a:outerShdw>
                </a:effectLst>
              </a:rPr>
              <a:t>FIRST</a:t>
            </a:r>
            <a:r>
              <a:rPr lang="en-US" sz="3600" dirty="0">
                <a:solidFill>
                  <a:prstClr val="black"/>
                </a:solidFill>
                <a:effectLst>
                  <a:outerShdw blurRad="38100" dist="38100" dir="2700000" algn="tl">
                    <a:srgbClr val="000000">
                      <a:alpha val="43137"/>
                    </a:srgbClr>
                  </a:outerShdw>
                </a:effectLst>
              </a:rPr>
              <a:t> Sarah - </a:t>
            </a:r>
            <a:r>
              <a:rPr lang="en-US" sz="3600" dirty="0">
                <a:solidFill>
                  <a:srgbClr val="FF0000"/>
                </a:solidFill>
                <a:effectLst>
                  <a:outerShdw blurRad="38100" dist="38100" dir="2700000" algn="tl">
                    <a:srgbClr val="000000">
                      <a:alpha val="43137"/>
                    </a:srgbClr>
                  </a:outerShdw>
                </a:effectLst>
              </a:rPr>
              <a:t>ABRAHAMIC</a:t>
            </a:r>
          </a:p>
          <a:p>
            <a:pPr>
              <a:defRPr/>
            </a:pPr>
            <a:endParaRPr lang="en-US" sz="3600" dirty="0">
              <a:solidFill>
                <a:prstClr val="black"/>
              </a:solidFill>
              <a:effectLst>
                <a:outerShdw blurRad="38100" dist="38100" dir="2700000" algn="tl">
                  <a:srgbClr val="000000">
                    <a:alpha val="43137"/>
                  </a:srgbClr>
                </a:outerShdw>
              </a:effectLst>
            </a:endParaRPr>
          </a:p>
          <a:p>
            <a:pPr>
              <a:defRPr/>
            </a:pPr>
            <a:r>
              <a:rPr lang="en-US" sz="3600" dirty="0">
                <a:solidFill>
                  <a:srgbClr val="0000FF"/>
                </a:solidFill>
                <a:effectLst>
                  <a:outerShdw blurRad="38100" dist="38100" dir="2700000" algn="tl">
                    <a:srgbClr val="000000">
                      <a:alpha val="43137"/>
                    </a:srgbClr>
                  </a:outerShdw>
                </a:effectLst>
              </a:rPr>
              <a:t>SECOND</a:t>
            </a:r>
            <a:r>
              <a:rPr lang="en-US" sz="3600" dirty="0">
                <a:solidFill>
                  <a:prstClr val="black"/>
                </a:solidFill>
                <a:effectLst>
                  <a:outerShdw blurRad="38100" dist="38100" dir="2700000" algn="tl">
                    <a:srgbClr val="000000">
                      <a:alpha val="43137"/>
                    </a:srgbClr>
                  </a:outerShdw>
                </a:effectLst>
              </a:rPr>
              <a:t> Hagar - </a:t>
            </a:r>
            <a:r>
              <a:rPr lang="en-US" sz="3600" dirty="0">
                <a:solidFill>
                  <a:srgbClr val="FF0000"/>
                </a:solidFill>
                <a:effectLst>
                  <a:outerShdw blurRad="38100" dist="38100" dir="2700000" algn="tl">
                    <a:srgbClr val="000000">
                      <a:alpha val="43137"/>
                    </a:srgbClr>
                  </a:outerShdw>
                </a:effectLst>
              </a:rPr>
              <a:t>LAW</a:t>
            </a:r>
          </a:p>
          <a:p>
            <a:pPr>
              <a:defRPr/>
            </a:pPr>
            <a:endParaRPr lang="en-US" sz="3600" dirty="0">
              <a:solidFill>
                <a:prstClr val="black"/>
              </a:solidFill>
              <a:effectLst>
                <a:outerShdw blurRad="38100" dist="38100" dir="2700000" algn="tl">
                  <a:srgbClr val="000000">
                    <a:alpha val="43137"/>
                  </a:srgbClr>
                </a:outerShdw>
              </a:effectLst>
            </a:endParaRPr>
          </a:p>
          <a:p>
            <a:pPr>
              <a:defRPr/>
            </a:pPr>
            <a:r>
              <a:rPr lang="en-US" sz="3600" dirty="0">
                <a:solidFill>
                  <a:srgbClr val="0000FF"/>
                </a:solidFill>
                <a:effectLst>
                  <a:outerShdw blurRad="38100" dist="38100" dir="2700000" algn="tl">
                    <a:srgbClr val="000000">
                      <a:alpha val="43137"/>
                    </a:srgbClr>
                  </a:outerShdw>
                </a:effectLst>
              </a:rPr>
              <a:t>THIRD</a:t>
            </a:r>
            <a:r>
              <a:rPr lang="en-US" sz="3600" dirty="0">
                <a:solidFill>
                  <a:prstClr val="black"/>
                </a:solidFill>
                <a:effectLst>
                  <a:outerShdw blurRad="38100" dist="38100" dir="2700000" algn="tl">
                    <a:srgbClr val="000000">
                      <a:alpha val="43137"/>
                    </a:srgbClr>
                  </a:outerShdw>
                </a:effectLst>
              </a:rPr>
              <a:t> Keturah - </a:t>
            </a:r>
            <a:r>
              <a:rPr lang="en-US" sz="3600" dirty="0">
                <a:solidFill>
                  <a:srgbClr val="FF0000"/>
                </a:solidFill>
                <a:effectLst>
                  <a:outerShdw blurRad="38100" dist="38100" dir="2700000" algn="tl">
                    <a:srgbClr val="000000">
                      <a:alpha val="43137"/>
                    </a:srgbClr>
                  </a:outerShdw>
                </a:effectLst>
              </a:rPr>
              <a:t>NEW</a:t>
            </a:r>
          </a:p>
        </p:txBody>
      </p:sp>
    </p:spTree>
  </p:cSld>
  <p:clrMapOvr>
    <a:masterClrMapping/>
  </p:clrMapOvr>
  <p:transition spd="med">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438150" y="352425"/>
            <a:ext cx="11410950" cy="708025"/>
          </a:xfrm>
          <a:prstGeom prst="rect">
            <a:avLst/>
          </a:prstGeom>
          <a:noFill/>
        </p:spPr>
        <p:txBody>
          <a:bodyPr>
            <a:spAutoFit/>
          </a:bodyPr>
          <a:lstStyle/>
          <a:p>
            <a:pPr eaLnBrk="1" fontAlgn="auto" hangingPunct="1">
              <a:spcBef>
                <a:spcPts val="0"/>
              </a:spcBef>
              <a:spcAft>
                <a:spcPts val="0"/>
              </a:spcAft>
              <a:defRPr/>
            </a:pPr>
            <a:r>
              <a:rPr lang="en-US" sz="4000" dirty="0">
                <a:solidFill>
                  <a:srgbClr val="0000FF"/>
                </a:solidFill>
                <a:effectLst>
                  <a:outerShdw blurRad="38100" dist="38100" dir="2700000" algn="tl">
                    <a:srgbClr val="000000">
                      <a:alpha val="43137"/>
                    </a:srgbClr>
                  </a:outerShdw>
                </a:effectLst>
                <a:latin typeface="Calibri" panose="020F0502020204030204"/>
              </a:rPr>
              <a:t>WHY CAN’T SARAH REPRESENT THE NEW COVENANT?</a:t>
            </a:r>
          </a:p>
        </p:txBody>
      </p:sp>
      <p:pic>
        <p:nvPicPr>
          <p:cNvPr id="109571"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74738"/>
            <a:ext cx="5783263" cy="578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261100" y="1060450"/>
            <a:ext cx="5110163" cy="1816100"/>
          </a:xfrm>
          <a:prstGeom prst="rect">
            <a:avLst/>
          </a:prstGeom>
          <a:noFill/>
        </p:spPr>
        <p:txBody>
          <a:bodyPr>
            <a:spAutoFit/>
          </a:bodyPr>
          <a:lstStyle/>
          <a:p>
            <a:pPr>
              <a:defRPr/>
            </a:pPr>
            <a:r>
              <a:rPr lang="en-US" sz="2800" dirty="0">
                <a:solidFill>
                  <a:prstClr val="black"/>
                </a:solidFill>
                <a:effectLst>
                  <a:outerShdw blurRad="38100" dist="38100" dir="2700000" algn="tl">
                    <a:srgbClr val="000000">
                      <a:alpha val="43137"/>
                    </a:srgbClr>
                  </a:outerShdw>
                </a:effectLst>
              </a:rPr>
              <a:t>Hebrews 7:26 (NKJV) “For such a High Priest was fitting for us, who is holy, harmless, undefiled, separate from sinners…”</a:t>
            </a:r>
          </a:p>
        </p:txBody>
      </p:sp>
      <p:pic>
        <p:nvPicPr>
          <p:cNvPr id="109573" name="Picture 4" descr="Image result for jesus our pri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3825" y="2927350"/>
            <a:ext cx="5241925"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38150" y="1357313"/>
            <a:ext cx="4895850" cy="1754187"/>
          </a:xfrm>
          <a:prstGeom prst="rect">
            <a:avLst/>
          </a:prstGeom>
          <a:noFill/>
        </p:spPr>
        <p:txBody>
          <a:bodyPr>
            <a:spAutoFit/>
          </a:bodyPr>
          <a:lstStyle/>
          <a:p>
            <a:pPr>
              <a:defRPr/>
            </a:pPr>
            <a:r>
              <a:rPr lang="en-US" sz="3200" dirty="0">
                <a:solidFill>
                  <a:prstClr val="black"/>
                </a:solidFill>
                <a:effectLst>
                  <a:outerShdw blurRad="38100" dist="38100" dir="2700000" algn="tl">
                    <a:srgbClr val="000000">
                      <a:alpha val="43137"/>
                    </a:srgbClr>
                  </a:outerShdw>
                </a:effectLst>
              </a:rPr>
              <a:t>Perfect Jesus     did not need any benefits           the New</a:t>
            </a:r>
          </a:p>
          <a:p>
            <a:pPr>
              <a:defRPr/>
            </a:pPr>
            <a:endParaRPr lang="en-US" sz="1200" dirty="0">
              <a:solidFill>
                <a:prstClr val="black"/>
              </a:solidFill>
              <a:effectLst>
                <a:outerShdw blurRad="38100" dist="38100" dir="2700000" algn="tl">
                  <a:srgbClr val="000000">
                    <a:alpha val="43137"/>
                  </a:srgbClr>
                </a:outerShdw>
              </a:effectLst>
            </a:endParaRPr>
          </a:p>
          <a:p>
            <a:pPr>
              <a:defRPr/>
            </a:pPr>
            <a:r>
              <a:rPr lang="en-US" sz="3200" dirty="0">
                <a:solidFill>
                  <a:prstClr val="black"/>
                </a:solidFill>
                <a:effectLst>
                  <a:outerShdw blurRad="38100" dist="38100" dir="2700000" algn="tl">
                    <a:srgbClr val="000000">
                      <a:alpha val="43137"/>
                    </a:srgbClr>
                  </a:outerShdw>
                </a:effectLst>
              </a:rPr>
              <a:t>      Covenant      provided</a:t>
            </a:r>
          </a:p>
        </p:txBody>
      </p:sp>
    </p:spTree>
  </p:cSld>
  <p:clrMapOvr>
    <a:masterClrMapping/>
  </p:clrMapOvr>
  <p:transition spd="med">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BE5D6"/>
        </a:solidFill>
        <a:effectLst/>
      </p:bgPr>
    </p:bg>
    <p:spTree>
      <p:nvGrpSpPr>
        <p:cNvPr id="1" name=""/>
        <p:cNvGrpSpPr/>
        <p:nvPr/>
      </p:nvGrpSpPr>
      <p:grpSpPr>
        <a:xfrm>
          <a:off x="0" y="0"/>
          <a:ext cx="0" cy="0"/>
          <a:chOff x="0" y="0"/>
          <a:chExt cx="0" cy="0"/>
        </a:xfrm>
      </p:grpSpPr>
      <p:sp>
        <p:nvSpPr>
          <p:cNvPr id="2" name="TextBox 1"/>
          <p:cNvSpPr txBox="1"/>
          <p:nvPr/>
        </p:nvSpPr>
        <p:spPr>
          <a:xfrm>
            <a:off x="520700" y="90488"/>
            <a:ext cx="11410950" cy="708025"/>
          </a:xfrm>
          <a:prstGeom prst="rect">
            <a:avLst/>
          </a:prstGeom>
          <a:noFill/>
        </p:spPr>
        <p:txBody>
          <a:bodyPr>
            <a:spAutoFit/>
          </a:bodyPr>
          <a:lstStyle/>
          <a:p>
            <a:pPr eaLnBrk="1" fontAlgn="auto" hangingPunct="1">
              <a:spcBef>
                <a:spcPts val="0"/>
              </a:spcBef>
              <a:spcAft>
                <a:spcPts val="0"/>
              </a:spcAft>
              <a:defRPr/>
            </a:pPr>
            <a:r>
              <a:rPr lang="en-US" sz="4000" dirty="0">
                <a:solidFill>
                  <a:srgbClr val="ED7D31">
                    <a:lumMod val="50000"/>
                  </a:srgbClr>
                </a:solidFill>
                <a:effectLst>
                  <a:outerShdw blurRad="38100" dist="38100" dir="2700000" algn="tl">
                    <a:srgbClr val="000000">
                      <a:alpha val="43137"/>
                    </a:srgbClr>
                  </a:outerShdw>
                </a:effectLst>
                <a:latin typeface="Calibri" panose="020F0502020204030204"/>
              </a:rPr>
              <a:t>WHY CAN’T SARAH REPRESENT THE NEW COVENANT?</a:t>
            </a:r>
          </a:p>
        </p:txBody>
      </p:sp>
      <p:sp>
        <p:nvSpPr>
          <p:cNvPr id="111619" name="TextBox 2"/>
          <p:cNvSpPr txBox="1">
            <a:spLocks noChangeArrowheads="1"/>
          </p:cNvSpPr>
          <p:nvPr/>
        </p:nvSpPr>
        <p:spPr bwMode="auto">
          <a:xfrm>
            <a:off x="714375" y="854075"/>
            <a:ext cx="110236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200" b="1" dirty="0">
                <a:solidFill>
                  <a:srgbClr val="000000"/>
                </a:solidFill>
              </a:rPr>
              <a:t>Gal 4:28-29 </a:t>
            </a:r>
            <a:r>
              <a:rPr lang="en-US" altLang="en-US" sz="3200" dirty="0">
                <a:solidFill>
                  <a:srgbClr val="000000"/>
                </a:solidFill>
              </a:rPr>
              <a:t>(NKJV) “we, brethren, as Isaac was, are children of promise…  </a:t>
            </a:r>
            <a:r>
              <a:rPr lang="en-US" altLang="en-US" sz="3200" dirty="0" smtClean="0">
                <a:solidFill>
                  <a:srgbClr val="000000"/>
                </a:solidFill>
              </a:rPr>
              <a:t>who </a:t>
            </a:r>
            <a:r>
              <a:rPr lang="en-US" altLang="en-US" sz="3200" dirty="0">
                <a:solidFill>
                  <a:srgbClr val="000000"/>
                </a:solidFill>
              </a:rPr>
              <a:t>was born according to the Spirit…”</a:t>
            </a:r>
          </a:p>
          <a:p>
            <a:pPr>
              <a:lnSpc>
                <a:spcPct val="100000"/>
              </a:lnSpc>
              <a:spcBef>
                <a:spcPct val="0"/>
              </a:spcBef>
              <a:buFontTx/>
              <a:buNone/>
            </a:pPr>
            <a:r>
              <a:rPr lang="en-US" altLang="en-US" sz="3200" b="1" dirty="0">
                <a:solidFill>
                  <a:srgbClr val="000000"/>
                </a:solidFill>
              </a:rPr>
              <a:t>Gal 4:23 </a:t>
            </a:r>
            <a:r>
              <a:rPr lang="en-US" altLang="en-US" sz="3200" dirty="0">
                <a:solidFill>
                  <a:srgbClr val="000000"/>
                </a:solidFill>
              </a:rPr>
              <a:t>(Amplified) “…the son of the free woman was born in fulfillment of the promise.”</a:t>
            </a:r>
            <a:endParaRPr lang="en-US" altLang="en-US" sz="3000" dirty="0">
              <a:solidFill>
                <a:srgbClr val="000000"/>
              </a:solidFill>
            </a:endParaRPr>
          </a:p>
        </p:txBody>
      </p:sp>
      <p:pic>
        <p:nvPicPr>
          <p:cNvPr id="11162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11450" y="2919413"/>
            <a:ext cx="948055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919413"/>
            <a:ext cx="3838575" cy="393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438150" y="352425"/>
            <a:ext cx="11410950" cy="708025"/>
          </a:xfrm>
          <a:prstGeom prst="rect">
            <a:avLst/>
          </a:prstGeom>
          <a:noFill/>
        </p:spPr>
        <p:txBody>
          <a:bodyPr>
            <a:spAutoFit/>
          </a:bodyPr>
          <a:lstStyle/>
          <a:p>
            <a:pPr eaLnBrk="1" fontAlgn="auto" hangingPunct="1">
              <a:spcBef>
                <a:spcPts val="0"/>
              </a:spcBef>
              <a:spcAft>
                <a:spcPts val="0"/>
              </a:spcAft>
              <a:defRPr/>
            </a:pPr>
            <a:r>
              <a:rPr lang="en-US" sz="4000" dirty="0">
                <a:solidFill>
                  <a:srgbClr val="0000FF"/>
                </a:solidFill>
                <a:effectLst>
                  <a:outerShdw blurRad="38100" dist="38100" dir="2700000" algn="tl">
                    <a:srgbClr val="000000">
                      <a:alpha val="43137"/>
                    </a:srgbClr>
                  </a:outerShdw>
                </a:effectLst>
                <a:latin typeface="Calibri" panose="020F0502020204030204"/>
              </a:rPr>
              <a:t>WHY CAN’T SARAH REPRESENT THE NEW COVENANT?</a:t>
            </a:r>
          </a:p>
        </p:txBody>
      </p:sp>
      <p:sp>
        <p:nvSpPr>
          <p:cNvPr id="3" name="TextBox 2"/>
          <p:cNvSpPr txBox="1"/>
          <p:nvPr/>
        </p:nvSpPr>
        <p:spPr>
          <a:xfrm>
            <a:off x="704850" y="1276350"/>
            <a:ext cx="10864850" cy="4524375"/>
          </a:xfrm>
          <a:prstGeom prst="rect">
            <a:avLst/>
          </a:prstGeom>
          <a:noFill/>
        </p:spPr>
        <p:txBody>
          <a:bodyPr>
            <a:spAutoFit/>
          </a:bodyPr>
          <a:lstStyle/>
          <a:p>
            <a:pPr marL="342900" indent="-342900" eaLnBrk="1" fontAlgn="auto" hangingPunct="1">
              <a:spcBef>
                <a:spcPts val="0"/>
              </a:spcBef>
              <a:spcAft>
                <a:spcPts val="0"/>
              </a:spcAft>
              <a:buFontTx/>
              <a:buAutoNum type="arabicParenR"/>
              <a:defRPr/>
            </a:pPr>
            <a:r>
              <a:rPr lang="en-US" sz="3200" b="1" dirty="0">
                <a:solidFill>
                  <a:prstClr val="black"/>
                </a:solidFill>
                <a:effectLst>
                  <a:outerShdw blurRad="38100" dist="38100" dir="2700000" algn="tl">
                    <a:srgbClr val="000000">
                      <a:alpha val="43137"/>
                    </a:srgbClr>
                  </a:outerShdw>
                </a:effectLst>
                <a:latin typeface="Calibri" panose="020F0502020204030204"/>
              </a:rPr>
              <a:t> Galatians 4:24 “these women are two covenants” (not three covenants).  They are the Abrahamic and Law covenants.</a:t>
            </a:r>
          </a:p>
          <a:p>
            <a:pPr marL="342900" indent="-342900" eaLnBrk="1" fontAlgn="auto" hangingPunct="1">
              <a:spcBef>
                <a:spcPts val="0"/>
              </a:spcBef>
              <a:spcAft>
                <a:spcPts val="0"/>
              </a:spcAft>
              <a:buFontTx/>
              <a:buAutoNum type="arabicParenR"/>
              <a:defRPr/>
            </a:pPr>
            <a:r>
              <a:rPr lang="en-US" sz="3200" dirty="0">
                <a:solidFill>
                  <a:prstClr val="black"/>
                </a:solidFill>
                <a:effectLst>
                  <a:outerShdw blurRad="38100" dist="38100" dir="2700000" algn="tl">
                    <a:srgbClr val="000000">
                      <a:alpha val="43137"/>
                    </a:srgbClr>
                  </a:outerShdw>
                </a:effectLst>
                <a:latin typeface="Calibri" panose="020F0502020204030204"/>
              </a:rPr>
              <a:t> Sarah would picture the older covenant, since she was a wife before both Hagar and Keturah.</a:t>
            </a:r>
          </a:p>
          <a:p>
            <a:pPr marL="342900" indent="-342900" eaLnBrk="1" fontAlgn="auto" hangingPunct="1">
              <a:spcBef>
                <a:spcPts val="0"/>
              </a:spcBef>
              <a:spcAft>
                <a:spcPts val="0"/>
              </a:spcAft>
              <a:buFontTx/>
              <a:buAutoNum type="arabicParenR"/>
              <a:defRPr/>
            </a:pPr>
            <a:r>
              <a:rPr lang="en-US" sz="3200" dirty="0">
                <a:solidFill>
                  <a:prstClr val="black"/>
                </a:solidFill>
                <a:effectLst>
                  <a:outerShdw blurRad="38100" dist="38100" dir="2700000" algn="tl">
                    <a:srgbClr val="000000">
                      <a:alpha val="43137"/>
                    </a:srgbClr>
                  </a:outerShdw>
                </a:effectLst>
                <a:latin typeface="Calibri" panose="020F0502020204030204"/>
              </a:rPr>
              <a:t> Sarah’s son Isaac is the Christ, head and body.  Jesus cannot be under the New Covenant, as he does not need forgiveness of sins or anything else the Jeremiah 31 covenant has to offer.</a:t>
            </a:r>
          </a:p>
          <a:p>
            <a:pPr marL="342900" indent="-342900" eaLnBrk="1" fontAlgn="auto" hangingPunct="1">
              <a:spcBef>
                <a:spcPts val="0"/>
              </a:spcBef>
              <a:spcAft>
                <a:spcPts val="0"/>
              </a:spcAft>
              <a:buFontTx/>
              <a:buAutoNum type="arabicParenR"/>
              <a:defRPr/>
            </a:pPr>
            <a:r>
              <a:rPr lang="en-US" sz="3200" dirty="0">
                <a:solidFill>
                  <a:prstClr val="black"/>
                </a:solidFill>
                <a:effectLst>
                  <a:outerShdw blurRad="38100" dist="38100" dir="2700000" algn="tl">
                    <a:srgbClr val="000000">
                      <a:alpha val="43137"/>
                    </a:srgbClr>
                  </a:outerShdw>
                </a:effectLst>
                <a:latin typeface="Calibri" panose="020F0502020204030204"/>
              </a:rPr>
              <a:t> The “promise” (Gal 4:23) to Abraham was the older covenant and hence cannot be called a “New Covenant.”</a:t>
            </a:r>
          </a:p>
        </p:txBody>
      </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81200" y="304800"/>
            <a:ext cx="8229600" cy="3581400"/>
          </a:xfrm>
        </p:spPr>
        <p:txBody>
          <a:bodyPr>
            <a:normAutofit fontScale="40000" lnSpcReduction="20000"/>
          </a:bodyPr>
          <a:lstStyle/>
          <a:p>
            <a:pPr algn="ctr"/>
            <a:r>
              <a:rPr lang="en-US" sz="10000" b="1" dirty="0">
                <a:effectLst>
                  <a:outerShdw blurRad="38100" dist="38100" dir="2700000" algn="tl">
                    <a:srgbClr val="000000">
                      <a:alpha val="43137"/>
                    </a:srgbClr>
                  </a:outerShdw>
                </a:effectLst>
              </a:rPr>
              <a:t>CHORUS</a:t>
            </a:r>
          </a:p>
          <a:p>
            <a:r>
              <a:rPr lang="en-US" sz="10000" b="1" dirty="0">
                <a:effectLst>
                  <a:outerShdw blurRad="38100" dist="38100" dir="2700000" algn="tl">
                    <a:srgbClr val="000000">
                      <a:alpha val="43137"/>
                    </a:srgbClr>
                  </a:outerShdw>
                </a:effectLst>
              </a:rPr>
              <a:t>Once for all! O yes! we believe it;</a:t>
            </a:r>
          </a:p>
          <a:p>
            <a:r>
              <a:rPr lang="en-US" sz="10000" b="1" dirty="0">
                <a:effectLst>
                  <a:outerShdw blurRad="38100" dist="38100" dir="2700000" algn="tl">
                    <a:srgbClr val="000000">
                      <a:alpha val="43137"/>
                    </a:srgbClr>
                  </a:outerShdw>
                </a:effectLst>
              </a:rPr>
              <a:t>Once for all! by faith we receive it;</a:t>
            </a:r>
          </a:p>
          <a:p>
            <a:r>
              <a:rPr lang="en-US" sz="10000" b="1" dirty="0">
                <a:effectLst>
                  <a:outerShdw blurRad="38100" dist="38100" dir="2700000" algn="tl">
                    <a:srgbClr val="000000">
                      <a:alpha val="43137"/>
                    </a:srgbClr>
                  </a:outerShdw>
                </a:effectLst>
              </a:rPr>
              <a:t>Lo, at his cross all burdens will fall,</a:t>
            </a:r>
          </a:p>
          <a:p>
            <a:r>
              <a:rPr lang="en-US" sz="10000" b="1" dirty="0">
                <a:effectLst>
                  <a:outerShdw blurRad="38100" dist="38100" dir="2700000" algn="tl">
                    <a:srgbClr val="000000">
                      <a:alpha val="43137"/>
                    </a:srgbClr>
                  </a:outerShdw>
                </a:effectLst>
              </a:rPr>
              <a:t>Christ hath </a:t>
            </a:r>
            <a:r>
              <a:rPr lang="en-US" sz="10000" b="1" dirty="0" err="1">
                <a:effectLst>
                  <a:outerShdw blurRad="38100" dist="38100" dir="2700000" algn="tl">
                    <a:srgbClr val="000000">
                      <a:alpha val="43137"/>
                    </a:srgbClr>
                  </a:outerShdw>
                </a:effectLst>
              </a:rPr>
              <a:t>redeem'd</a:t>
            </a:r>
            <a:r>
              <a:rPr lang="en-US" sz="10000" b="1" dirty="0">
                <a:effectLst>
                  <a:outerShdw blurRad="38100" dist="38100" dir="2700000" algn="tl">
                    <a:srgbClr val="000000">
                      <a:alpha val="43137"/>
                    </a:srgbClr>
                  </a:outerShdw>
                </a:effectLst>
              </a:rPr>
              <a:t> us once for all.</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4886" y="3352800"/>
            <a:ext cx="3001028" cy="35052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5914" y="3352801"/>
            <a:ext cx="3835330" cy="35052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400" y="3348980"/>
            <a:ext cx="2514600" cy="3498134"/>
          </a:xfrm>
          <a:prstGeom prst="rect">
            <a:avLst/>
          </a:prstGeom>
        </p:spPr>
      </p:pic>
    </p:spTree>
    <p:extLst>
      <p:ext uri="{BB962C8B-B14F-4D97-AF65-F5344CB8AC3E}">
        <p14:creationId xmlns:p14="http://schemas.microsoft.com/office/powerpoint/2010/main" val="175319748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438150" y="352425"/>
            <a:ext cx="11410950" cy="708025"/>
          </a:xfrm>
          <a:prstGeom prst="rect">
            <a:avLst/>
          </a:prstGeom>
          <a:noFill/>
        </p:spPr>
        <p:txBody>
          <a:bodyPr>
            <a:spAutoFit/>
          </a:bodyPr>
          <a:lstStyle/>
          <a:p>
            <a:pPr eaLnBrk="1" fontAlgn="auto" hangingPunct="1">
              <a:spcBef>
                <a:spcPts val="0"/>
              </a:spcBef>
              <a:spcAft>
                <a:spcPts val="0"/>
              </a:spcAft>
              <a:defRPr/>
            </a:pPr>
            <a:r>
              <a:rPr lang="en-US" sz="4000" dirty="0">
                <a:solidFill>
                  <a:srgbClr val="0000FF"/>
                </a:solidFill>
                <a:effectLst>
                  <a:outerShdw blurRad="38100" dist="38100" dir="2700000" algn="tl">
                    <a:srgbClr val="000000">
                      <a:alpha val="43137"/>
                    </a:srgbClr>
                  </a:outerShdw>
                </a:effectLst>
                <a:latin typeface="Calibri" panose="020F0502020204030204"/>
              </a:rPr>
              <a:t>WHY CAN’T SARAH REPRESENT THE NEW COVENANT?</a:t>
            </a:r>
          </a:p>
        </p:txBody>
      </p:sp>
      <p:sp>
        <p:nvSpPr>
          <p:cNvPr id="3" name="TextBox 2"/>
          <p:cNvSpPr txBox="1"/>
          <p:nvPr/>
        </p:nvSpPr>
        <p:spPr>
          <a:xfrm>
            <a:off x="704850" y="1276350"/>
            <a:ext cx="10715625" cy="4524375"/>
          </a:xfrm>
          <a:prstGeom prst="rect">
            <a:avLst/>
          </a:prstGeom>
          <a:noFill/>
        </p:spPr>
        <p:txBody>
          <a:bodyPr>
            <a:spAutoFit/>
          </a:bodyPr>
          <a:lstStyle/>
          <a:p>
            <a:pPr marL="342900" indent="-342900" eaLnBrk="1" fontAlgn="auto" hangingPunct="1">
              <a:spcBef>
                <a:spcPts val="0"/>
              </a:spcBef>
              <a:spcAft>
                <a:spcPts val="0"/>
              </a:spcAft>
              <a:buFontTx/>
              <a:buAutoNum type="arabicParenR"/>
              <a:defRPr/>
            </a:pPr>
            <a:r>
              <a:rPr lang="en-US" sz="3200" dirty="0">
                <a:solidFill>
                  <a:prstClr val="black"/>
                </a:solidFill>
                <a:effectLst>
                  <a:outerShdw blurRad="38100" dist="38100" dir="2700000" algn="tl">
                    <a:srgbClr val="000000">
                      <a:alpha val="43137"/>
                    </a:srgbClr>
                  </a:outerShdw>
                </a:effectLst>
                <a:latin typeface="Calibri" panose="020F0502020204030204"/>
              </a:rPr>
              <a:t> Galatians 4:24 “these women are two covenants” (not three covenants).  They are the Abrahamic and Law covenants.</a:t>
            </a:r>
          </a:p>
          <a:p>
            <a:pPr marL="342900" indent="-342900" eaLnBrk="1" fontAlgn="auto" hangingPunct="1">
              <a:spcBef>
                <a:spcPts val="0"/>
              </a:spcBef>
              <a:spcAft>
                <a:spcPts val="0"/>
              </a:spcAft>
              <a:buFontTx/>
              <a:buAutoNum type="arabicParenR"/>
              <a:defRPr/>
            </a:pPr>
            <a:r>
              <a:rPr lang="en-US" sz="3200" b="1" dirty="0">
                <a:solidFill>
                  <a:prstClr val="black"/>
                </a:solidFill>
                <a:effectLst>
                  <a:outerShdw blurRad="38100" dist="38100" dir="2700000" algn="tl">
                    <a:srgbClr val="000000">
                      <a:alpha val="43137"/>
                    </a:srgbClr>
                  </a:outerShdw>
                </a:effectLst>
                <a:latin typeface="Calibri" panose="020F0502020204030204"/>
              </a:rPr>
              <a:t> Sarah would picture the older covenant, since she was a wife before both Hagar and Keturah.</a:t>
            </a:r>
          </a:p>
          <a:p>
            <a:pPr marL="342900" indent="-342900" eaLnBrk="1" fontAlgn="auto" hangingPunct="1">
              <a:spcBef>
                <a:spcPts val="0"/>
              </a:spcBef>
              <a:spcAft>
                <a:spcPts val="0"/>
              </a:spcAft>
              <a:buFontTx/>
              <a:buAutoNum type="arabicParenR"/>
              <a:defRPr/>
            </a:pPr>
            <a:r>
              <a:rPr lang="en-US" sz="3200" dirty="0">
                <a:solidFill>
                  <a:prstClr val="black"/>
                </a:solidFill>
                <a:effectLst>
                  <a:outerShdw blurRad="38100" dist="38100" dir="2700000" algn="tl">
                    <a:srgbClr val="000000">
                      <a:alpha val="43137"/>
                    </a:srgbClr>
                  </a:outerShdw>
                </a:effectLst>
                <a:latin typeface="Calibri" panose="020F0502020204030204"/>
              </a:rPr>
              <a:t> Sarah’s son Isaac is the Christ, head and body.  Jesus cannot be under the New Covenant, as he does not need forgiveness of sins or anything else the Jeremiah 31 covenant has to offer.</a:t>
            </a:r>
          </a:p>
          <a:p>
            <a:pPr marL="342900" indent="-342900" eaLnBrk="1" fontAlgn="auto" hangingPunct="1">
              <a:spcBef>
                <a:spcPts val="0"/>
              </a:spcBef>
              <a:spcAft>
                <a:spcPts val="0"/>
              </a:spcAft>
              <a:buFontTx/>
              <a:buAutoNum type="arabicParenR"/>
              <a:defRPr/>
            </a:pPr>
            <a:r>
              <a:rPr lang="en-US" sz="3200" dirty="0">
                <a:solidFill>
                  <a:prstClr val="black"/>
                </a:solidFill>
                <a:effectLst>
                  <a:outerShdw blurRad="38100" dist="38100" dir="2700000" algn="tl">
                    <a:srgbClr val="000000">
                      <a:alpha val="43137"/>
                    </a:srgbClr>
                  </a:outerShdw>
                </a:effectLst>
                <a:latin typeface="Calibri" panose="020F0502020204030204"/>
              </a:rPr>
              <a:t> The “promise” (Gal 4:23) to Abraham was the older covenant and hence cannot be called a “New Covenant.”</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438150" y="352425"/>
            <a:ext cx="11410950" cy="708025"/>
          </a:xfrm>
          <a:prstGeom prst="rect">
            <a:avLst/>
          </a:prstGeom>
          <a:noFill/>
        </p:spPr>
        <p:txBody>
          <a:bodyPr>
            <a:spAutoFit/>
          </a:bodyPr>
          <a:lstStyle/>
          <a:p>
            <a:pPr eaLnBrk="1" fontAlgn="auto" hangingPunct="1">
              <a:spcBef>
                <a:spcPts val="0"/>
              </a:spcBef>
              <a:spcAft>
                <a:spcPts val="0"/>
              </a:spcAft>
              <a:defRPr/>
            </a:pPr>
            <a:r>
              <a:rPr lang="en-US" sz="4000" dirty="0">
                <a:solidFill>
                  <a:srgbClr val="0000FF"/>
                </a:solidFill>
                <a:effectLst>
                  <a:outerShdw blurRad="38100" dist="38100" dir="2700000" algn="tl">
                    <a:srgbClr val="000000">
                      <a:alpha val="43137"/>
                    </a:srgbClr>
                  </a:outerShdw>
                </a:effectLst>
                <a:latin typeface="Calibri" panose="020F0502020204030204"/>
              </a:rPr>
              <a:t>WHY CAN’T SARAH REPRESENT THE NEW COVENANT?</a:t>
            </a:r>
          </a:p>
        </p:txBody>
      </p:sp>
      <p:sp>
        <p:nvSpPr>
          <p:cNvPr id="3" name="TextBox 2"/>
          <p:cNvSpPr txBox="1"/>
          <p:nvPr/>
        </p:nvSpPr>
        <p:spPr>
          <a:xfrm>
            <a:off x="704850" y="1276350"/>
            <a:ext cx="11061700" cy="4524375"/>
          </a:xfrm>
          <a:prstGeom prst="rect">
            <a:avLst/>
          </a:prstGeom>
          <a:noFill/>
        </p:spPr>
        <p:txBody>
          <a:bodyPr>
            <a:spAutoFit/>
          </a:bodyPr>
          <a:lstStyle/>
          <a:p>
            <a:pPr marL="342900" indent="-342900" eaLnBrk="1" fontAlgn="auto" hangingPunct="1">
              <a:spcBef>
                <a:spcPts val="0"/>
              </a:spcBef>
              <a:spcAft>
                <a:spcPts val="0"/>
              </a:spcAft>
              <a:buFontTx/>
              <a:buAutoNum type="arabicParenR"/>
              <a:defRPr/>
            </a:pPr>
            <a:r>
              <a:rPr lang="en-US" sz="3200" dirty="0">
                <a:solidFill>
                  <a:prstClr val="black"/>
                </a:solidFill>
                <a:effectLst>
                  <a:outerShdw blurRad="38100" dist="38100" dir="2700000" algn="tl">
                    <a:srgbClr val="000000">
                      <a:alpha val="43137"/>
                    </a:srgbClr>
                  </a:outerShdw>
                </a:effectLst>
                <a:latin typeface="Calibri" panose="020F0502020204030204"/>
              </a:rPr>
              <a:t> Galatians 4:24 “these women are two covenants” (not three covenants).  They are the Abrahamic and Law covenants.</a:t>
            </a:r>
          </a:p>
          <a:p>
            <a:pPr marL="342900" indent="-342900" eaLnBrk="1" fontAlgn="auto" hangingPunct="1">
              <a:spcBef>
                <a:spcPts val="0"/>
              </a:spcBef>
              <a:spcAft>
                <a:spcPts val="0"/>
              </a:spcAft>
              <a:buFontTx/>
              <a:buAutoNum type="arabicParenR"/>
              <a:defRPr/>
            </a:pPr>
            <a:r>
              <a:rPr lang="en-US" sz="3200" dirty="0">
                <a:solidFill>
                  <a:prstClr val="black"/>
                </a:solidFill>
                <a:effectLst>
                  <a:outerShdw blurRad="38100" dist="38100" dir="2700000" algn="tl">
                    <a:srgbClr val="000000">
                      <a:alpha val="43137"/>
                    </a:srgbClr>
                  </a:outerShdw>
                </a:effectLst>
                <a:latin typeface="Calibri" panose="020F0502020204030204"/>
              </a:rPr>
              <a:t> Sarah would picture the older covenant, since she was a wife before both Hagar and Keturah.</a:t>
            </a:r>
          </a:p>
          <a:p>
            <a:pPr marL="342900" indent="-342900" eaLnBrk="1" fontAlgn="auto" hangingPunct="1">
              <a:spcBef>
                <a:spcPts val="0"/>
              </a:spcBef>
              <a:spcAft>
                <a:spcPts val="0"/>
              </a:spcAft>
              <a:buFontTx/>
              <a:buAutoNum type="arabicParenR"/>
              <a:defRPr/>
            </a:pPr>
            <a:r>
              <a:rPr lang="en-US" sz="3200" dirty="0">
                <a:solidFill>
                  <a:prstClr val="black"/>
                </a:solidFill>
                <a:effectLst>
                  <a:outerShdw blurRad="38100" dist="38100" dir="2700000" algn="tl">
                    <a:srgbClr val="000000">
                      <a:alpha val="43137"/>
                    </a:srgbClr>
                  </a:outerShdw>
                </a:effectLst>
                <a:latin typeface="Calibri" panose="020F0502020204030204"/>
              </a:rPr>
              <a:t> </a:t>
            </a:r>
            <a:r>
              <a:rPr lang="en-US" sz="3200" b="1" dirty="0">
                <a:solidFill>
                  <a:prstClr val="black"/>
                </a:solidFill>
                <a:effectLst>
                  <a:outerShdw blurRad="38100" dist="38100" dir="2700000" algn="tl">
                    <a:srgbClr val="000000">
                      <a:alpha val="43137"/>
                    </a:srgbClr>
                  </a:outerShdw>
                </a:effectLst>
                <a:latin typeface="Calibri" panose="020F0502020204030204"/>
              </a:rPr>
              <a:t>Sarah’s son Isaac is the Christ, head and body.  Jesus cannot be under the New Covenant, as he does not need forgiveness of sins or anything else the Jeremiah 31 covenant has to offer.</a:t>
            </a:r>
          </a:p>
          <a:p>
            <a:pPr marL="342900" indent="-342900" eaLnBrk="1" fontAlgn="auto" hangingPunct="1">
              <a:spcBef>
                <a:spcPts val="0"/>
              </a:spcBef>
              <a:spcAft>
                <a:spcPts val="0"/>
              </a:spcAft>
              <a:buFontTx/>
              <a:buAutoNum type="arabicParenR"/>
              <a:defRPr/>
            </a:pPr>
            <a:r>
              <a:rPr lang="en-US" sz="3200" dirty="0">
                <a:solidFill>
                  <a:prstClr val="black"/>
                </a:solidFill>
                <a:effectLst>
                  <a:outerShdw blurRad="38100" dist="38100" dir="2700000" algn="tl">
                    <a:srgbClr val="000000">
                      <a:alpha val="43137"/>
                    </a:srgbClr>
                  </a:outerShdw>
                </a:effectLst>
                <a:latin typeface="Calibri" panose="020F0502020204030204"/>
              </a:rPr>
              <a:t> The “promise” (Gal 4:23) to Abraham was the older covenant and hence cannot be called a “New Covenant.”</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438150" y="352425"/>
            <a:ext cx="11410950" cy="708025"/>
          </a:xfrm>
          <a:prstGeom prst="rect">
            <a:avLst/>
          </a:prstGeom>
          <a:noFill/>
        </p:spPr>
        <p:txBody>
          <a:bodyPr>
            <a:spAutoFit/>
          </a:bodyPr>
          <a:lstStyle/>
          <a:p>
            <a:pPr eaLnBrk="1" fontAlgn="auto" hangingPunct="1">
              <a:spcBef>
                <a:spcPts val="0"/>
              </a:spcBef>
              <a:spcAft>
                <a:spcPts val="0"/>
              </a:spcAft>
              <a:defRPr/>
            </a:pPr>
            <a:r>
              <a:rPr lang="en-US" sz="4000" dirty="0">
                <a:solidFill>
                  <a:srgbClr val="0000FF"/>
                </a:solidFill>
                <a:effectLst>
                  <a:outerShdw blurRad="38100" dist="38100" dir="2700000" algn="tl">
                    <a:srgbClr val="000000">
                      <a:alpha val="43137"/>
                    </a:srgbClr>
                  </a:outerShdw>
                </a:effectLst>
                <a:latin typeface="Calibri" panose="020F0502020204030204"/>
              </a:rPr>
              <a:t>WHY CAN’T SARAH REPRESENT THE NEW COVENANT?</a:t>
            </a:r>
          </a:p>
        </p:txBody>
      </p:sp>
      <p:sp>
        <p:nvSpPr>
          <p:cNvPr id="3" name="TextBox 2"/>
          <p:cNvSpPr txBox="1"/>
          <p:nvPr/>
        </p:nvSpPr>
        <p:spPr>
          <a:xfrm>
            <a:off x="704850" y="1276350"/>
            <a:ext cx="10715625" cy="4524375"/>
          </a:xfrm>
          <a:prstGeom prst="rect">
            <a:avLst/>
          </a:prstGeom>
          <a:noFill/>
        </p:spPr>
        <p:txBody>
          <a:bodyPr>
            <a:spAutoFit/>
          </a:bodyPr>
          <a:lstStyle/>
          <a:p>
            <a:pPr marL="342900" indent="-342900" eaLnBrk="1" fontAlgn="auto" hangingPunct="1">
              <a:spcBef>
                <a:spcPts val="0"/>
              </a:spcBef>
              <a:spcAft>
                <a:spcPts val="0"/>
              </a:spcAft>
              <a:buFontTx/>
              <a:buAutoNum type="arabicParenR"/>
              <a:defRPr/>
            </a:pPr>
            <a:r>
              <a:rPr lang="en-US" sz="3200" dirty="0">
                <a:solidFill>
                  <a:prstClr val="black"/>
                </a:solidFill>
                <a:effectLst>
                  <a:outerShdw blurRad="38100" dist="38100" dir="2700000" algn="tl">
                    <a:srgbClr val="000000">
                      <a:alpha val="43137"/>
                    </a:srgbClr>
                  </a:outerShdw>
                </a:effectLst>
                <a:latin typeface="Calibri" panose="020F0502020204030204"/>
              </a:rPr>
              <a:t> Galatians 4:24 “these women are two covenants” (not three covenants).  They are the Abrahamic and Law covenants.</a:t>
            </a:r>
          </a:p>
          <a:p>
            <a:pPr marL="342900" indent="-342900" eaLnBrk="1" fontAlgn="auto" hangingPunct="1">
              <a:spcBef>
                <a:spcPts val="0"/>
              </a:spcBef>
              <a:spcAft>
                <a:spcPts val="0"/>
              </a:spcAft>
              <a:buFontTx/>
              <a:buAutoNum type="arabicParenR"/>
              <a:defRPr/>
            </a:pPr>
            <a:r>
              <a:rPr lang="en-US" sz="3200" dirty="0">
                <a:solidFill>
                  <a:prstClr val="black"/>
                </a:solidFill>
                <a:effectLst>
                  <a:outerShdw blurRad="38100" dist="38100" dir="2700000" algn="tl">
                    <a:srgbClr val="000000">
                      <a:alpha val="43137"/>
                    </a:srgbClr>
                  </a:outerShdw>
                </a:effectLst>
                <a:latin typeface="Calibri" panose="020F0502020204030204"/>
              </a:rPr>
              <a:t> Sarah would picture the older covenant, since she was a wife before both Hagar and Keturah.</a:t>
            </a:r>
          </a:p>
          <a:p>
            <a:pPr marL="342900" indent="-342900" eaLnBrk="1" fontAlgn="auto" hangingPunct="1">
              <a:spcBef>
                <a:spcPts val="0"/>
              </a:spcBef>
              <a:spcAft>
                <a:spcPts val="0"/>
              </a:spcAft>
              <a:buFontTx/>
              <a:buAutoNum type="arabicParenR"/>
              <a:defRPr/>
            </a:pPr>
            <a:r>
              <a:rPr lang="en-US" sz="3200" dirty="0">
                <a:solidFill>
                  <a:prstClr val="black"/>
                </a:solidFill>
                <a:effectLst>
                  <a:outerShdw blurRad="38100" dist="38100" dir="2700000" algn="tl">
                    <a:srgbClr val="000000">
                      <a:alpha val="43137"/>
                    </a:srgbClr>
                  </a:outerShdw>
                </a:effectLst>
                <a:latin typeface="Calibri" panose="020F0502020204030204"/>
              </a:rPr>
              <a:t> Sarah’s son Isaac is the Christ, head and body.  Jesus cannot be under the New Covenant, as he does not need forgiveness of sins or anything else the Jeremiah 31 covenant has to offer.</a:t>
            </a:r>
          </a:p>
          <a:p>
            <a:pPr marL="342900" indent="-342900" eaLnBrk="1" fontAlgn="auto" hangingPunct="1">
              <a:spcBef>
                <a:spcPts val="0"/>
              </a:spcBef>
              <a:spcAft>
                <a:spcPts val="0"/>
              </a:spcAft>
              <a:buFontTx/>
              <a:buAutoNum type="arabicParenR"/>
              <a:defRPr/>
            </a:pPr>
            <a:r>
              <a:rPr lang="en-US" sz="3200" dirty="0">
                <a:solidFill>
                  <a:prstClr val="black"/>
                </a:solidFill>
                <a:effectLst>
                  <a:outerShdw blurRad="38100" dist="38100" dir="2700000" algn="tl">
                    <a:srgbClr val="000000">
                      <a:alpha val="43137"/>
                    </a:srgbClr>
                  </a:outerShdw>
                </a:effectLst>
                <a:latin typeface="Calibri" panose="020F0502020204030204"/>
              </a:rPr>
              <a:t> </a:t>
            </a:r>
            <a:r>
              <a:rPr lang="en-US" sz="3200" b="1" dirty="0">
                <a:solidFill>
                  <a:prstClr val="black"/>
                </a:solidFill>
                <a:effectLst>
                  <a:outerShdw blurRad="38100" dist="38100" dir="2700000" algn="tl">
                    <a:srgbClr val="000000">
                      <a:alpha val="43137"/>
                    </a:srgbClr>
                  </a:outerShdw>
                </a:effectLst>
                <a:latin typeface="Calibri" panose="020F0502020204030204"/>
              </a:rPr>
              <a:t>The “promise” (Gal 4:23) to Abraham was the older covenant and hence cannot be called a “New Covenant.”</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011238" y="4583113"/>
            <a:ext cx="10252075" cy="1754187"/>
          </a:xfrm>
          <a:prstGeom prst="rect">
            <a:avLst/>
          </a:prstGeom>
          <a:solidFill>
            <a:schemeClr val="bg1">
              <a:alpha val="60000"/>
            </a:schemeClr>
          </a:solidFill>
        </p:spPr>
        <p:txBody>
          <a:bodyPr>
            <a:spAutoFit/>
          </a:bodyPr>
          <a:lstStyle/>
          <a:p>
            <a:pPr>
              <a:defRPr/>
            </a:pPr>
            <a:r>
              <a:rPr lang="en-US" sz="3600" dirty="0">
                <a:solidFill>
                  <a:prstClr val="black"/>
                </a:solidFill>
                <a:effectLst>
                  <a:outerShdw blurRad="38100" dist="38100" dir="2700000" algn="tl">
                    <a:srgbClr val="000000">
                      <a:alpha val="43137"/>
                    </a:srgbClr>
                  </a:outerShdw>
                </a:effectLst>
              </a:rPr>
              <a:t>R5300 “…all the families of the earth will be brought to human perfection through Restitution processes, as children of the Keturah, or New Covenant.”</a:t>
            </a:r>
          </a:p>
        </p:txBody>
      </p:sp>
      <p:sp>
        <p:nvSpPr>
          <p:cNvPr id="5" name="TextBox 4"/>
          <p:cNvSpPr txBox="1"/>
          <p:nvPr/>
        </p:nvSpPr>
        <p:spPr>
          <a:xfrm>
            <a:off x="1011238" y="23813"/>
            <a:ext cx="10929937" cy="708025"/>
          </a:xfrm>
          <a:prstGeom prst="rect">
            <a:avLst/>
          </a:prstGeom>
          <a:noFill/>
        </p:spPr>
        <p:txBody>
          <a:bodyPr>
            <a:spAutoFit/>
          </a:bodyPr>
          <a:lstStyle/>
          <a:p>
            <a:pPr eaLnBrk="1" fontAlgn="auto" hangingPunct="1">
              <a:spcBef>
                <a:spcPts val="0"/>
              </a:spcBef>
              <a:spcAft>
                <a:spcPts val="0"/>
              </a:spcAft>
              <a:defRPr/>
            </a:pPr>
            <a:r>
              <a:rPr lang="en-US" sz="4000" dirty="0">
                <a:solidFill>
                  <a:srgbClr val="0000FF"/>
                </a:solidFill>
                <a:effectLst>
                  <a:outerShdw blurRad="38100" dist="38100" dir="2700000" algn="tl">
                    <a:srgbClr val="000000">
                      <a:alpha val="43137"/>
                    </a:srgbClr>
                  </a:outerShdw>
                </a:effectLst>
                <a:latin typeface="Calibri" panose="020F0502020204030204"/>
              </a:rPr>
              <a:t>WHO RESPRESENTS           THE NEW COVENANT?</a:t>
            </a:r>
          </a:p>
        </p:txBody>
      </p:sp>
    </p:spTree>
  </p:cSld>
  <p:clrMapOvr>
    <a:masterClrMapping/>
  </p:clrMapOvr>
  <p:transition spd="slow">
    <p:circl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DAE3F3"/>
        </a:solidFill>
        <a:effectLst/>
      </p:bgPr>
    </p:bg>
    <p:spTree>
      <p:nvGrpSpPr>
        <p:cNvPr id="1" name=""/>
        <p:cNvGrpSpPr/>
        <p:nvPr/>
      </p:nvGrpSpPr>
      <p:grpSpPr>
        <a:xfrm>
          <a:off x="0" y="0"/>
          <a:ext cx="0" cy="0"/>
          <a:chOff x="0" y="0"/>
          <a:chExt cx="0" cy="0"/>
        </a:xfrm>
      </p:grpSpPr>
      <p:pic>
        <p:nvPicPr>
          <p:cNvPr id="12390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20775"/>
            <a:ext cx="6926263"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926263" y="996950"/>
            <a:ext cx="5153025" cy="5016500"/>
          </a:xfrm>
          <a:prstGeom prst="rect">
            <a:avLst/>
          </a:prstGeom>
          <a:noFill/>
        </p:spPr>
        <p:txBody>
          <a:bodyPr>
            <a:spAutoFit/>
          </a:bodyPr>
          <a:lstStyle/>
          <a:p>
            <a:pPr algn="ctr">
              <a:defRPr/>
            </a:pPr>
            <a:r>
              <a:rPr lang="en-US" sz="3200" u="sng" dirty="0">
                <a:solidFill>
                  <a:prstClr val="black"/>
                </a:solidFill>
                <a:effectLst>
                  <a:outerShdw blurRad="38100" dist="38100" dir="2700000" algn="tl">
                    <a:srgbClr val="000000">
                      <a:alpha val="43137"/>
                    </a:srgbClr>
                  </a:outerShdw>
                </a:effectLst>
              </a:rPr>
              <a:t>R4371</a:t>
            </a:r>
            <a:r>
              <a:rPr lang="en-US" sz="3200" dirty="0">
                <a:solidFill>
                  <a:prstClr val="black"/>
                </a:solidFill>
                <a:effectLst>
                  <a:outerShdw blurRad="38100" dist="38100" dir="2700000" algn="tl">
                    <a:srgbClr val="000000">
                      <a:alpha val="43137"/>
                    </a:srgbClr>
                  </a:outerShdw>
                </a:effectLst>
              </a:rPr>
              <a:t> “the New Covenant (</a:t>
            </a:r>
            <a:r>
              <a:rPr lang="en-US" sz="3200" b="1" dirty="0">
                <a:solidFill>
                  <a:prstClr val="black"/>
                </a:solidFill>
                <a:effectLst>
                  <a:outerShdw blurRad="38100" dist="38100" dir="2700000" algn="tl">
                    <a:srgbClr val="000000">
                      <a:alpha val="43137"/>
                    </a:srgbClr>
                  </a:outerShdw>
                </a:effectLst>
              </a:rPr>
              <a:t>Keturah</a:t>
            </a:r>
            <a:r>
              <a:rPr lang="en-US" sz="3200" dirty="0">
                <a:solidFill>
                  <a:prstClr val="black"/>
                </a:solidFill>
                <a:effectLst>
                  <a:outerShdw blurRad="38100" dist="38100" dir="2700000" algn="tl">
                    <a:srgbClr val="000000">
                      <a:alpha val="43137"/>
                    </a:srgbClr>
                  </a:outerShdw>
                </a:effectLst>
              </a:rPr>
              <a:t>) bears six sons, which, taken with the one of Hagar would be </a:t>
            </a:r>
            <a:r>
              <a:rPr lang="en-US" sz="3200" i="1" dirty="0">
                <a:solidFill>
                  <a:prstClr val="black"/>
                </a:solidFill>
                <a:effectLst>
                  <a:outerShdw blurRad="38100" dist="38100" dir="2700000" algn="tl">
                    <a:srgbClr val="000000">
                      <a:alpha val="43137"/>
                    </a:srgbClr>
                  </a:outerShdw>
                </a:effectLst>
              </a:rPr>
              <a:t>seven</a:t>
            </a:r>
            <a:r>
              <a:rPr lang="en-US" sz="3200" dirty="0">
                <a:solidFill>
                  <a:prstClr val="black"/>
                </a:solidFill>
                <a:effectLst>
                  <a:outerShdw blurRad="38100" dist="38100" dir="2700000" algn="tl">
                    <a:srgbClr val="000000">
                      <a:alpha val="43137"/>
                    </a:srgbClr>
                  </a:outerShdw>
                </a:effectLst>
              </a:rPr>
              <a:t>—a complete number—representing that all the fleshly children would be developed under the Hagar and </a:t>
            </a:r>
            <a:r>
              <a:rPr lang="en-US" sz="3200" b="1" u="sng" dirty="0">
                <a:solidFill>
                  <a:prstClr val="black"/>
                </a:solidFill>
                <a:effectLst>
                  <a:outerShdw blurRad="38100" dist="38100" dir="2700000" algn="tl">
                    <a:srgbClr val="000000">
                      <a:alpha val="43137"/>
                    </a:srgbClr>
                  </a:outerShdw>
                </a:effectLst>
              </a:rPr>
              <a:t>Keturah</a:t>
            </a:r>
            <a:r>
              <a:rPr lang="en-US" sz="3200" dirty="0">
                <a:solidFill>
                  <a:prstClr val="black"/>
                </a:solidFill>
                <a:effectLst>
                  <a:outerShdw blurRad="38100" dist="38100" dir="2700000" algn="tl">
                    <a:srgbClr val="000000">
                      <a:alpha val="43137"/>
                    </a:srgbClr>
                  </a:outerShdw>
                </a:effectLst>
              </a:rPr>
              <a:t> or "Law" and </a:t>
            </a:r>
            <a:r>
              <a:rPr lang="en-US" sz="3200" b="1" dirty="0">
                <a:solidFill>
                  <a:prstClr val="black"/>
                </a:solidFill>
                <a:effectLst>
                  <a:outerShdw blurRad="38100" dist="38100" dir="2700000" algn="tl">
                    <a:srgbClr val="000000">
                      <a:alpha val="43137"/>
                    </a:srgbClr>
                  </a:outerShdw>
                </a:effectLst>
              </a:rPr>
              <a:t>"</a:t>
            </a:r>
            <a:r>
              <a:rPr lang="en-US" sz="3200" b="1" u="sng" dirty="0">
                <a:solidFill>
                  <a:prstClr val="black"/>
                </a:solidFill>
                <a:effectLst>
                  <a:outerShdw blurRad="38100" dist="38100" dir="2700000" algn="tl">
                    <a:srgbClr val="000000">
                      <a:alpha val="43137"/>
                    </a:srgbClr>
                  </a:outerShdw>
                </a:effectLst>
              </a:rPr>
              <a:t>New" Covenant</a:t>
            </a:r>
            <a:r>
              <a:rPr lang="en-US" sz="3200" dirty="0">
                <a:solidFill>
                  <a:prstClr val="black"/>
                </a:solidFill>
                <a:effectLst>
                  <a:outerShdw blurRad="38100" dist="38100" dir="2700000" algn="tl">
                    <a:srgbClr val="000000">
                      <a:alpha val="43137"/>
                    </a:srgbClr>
                  </a:outerShdw>
                </a:effectLst>
              </a:rPr>
              <a:t>s.”</a:t>
            </a:r>
          </a:p>
        </p:txBody>
      </p:sp>
      <p:sp>
        <p:nvSpPr>
          <p:cNvPr id="5" name="TextBox 4"/>
          <p:cNvSpPr txBox="1"/>
          <p:nvPr/>
        </p:nvSpPr>
        <p:spPr>
          <a:xfrm>
            <a:off x="1011238" y="23813"/>
            <a:ext cx="10929937" cy="708025"/>
          </a:xfrm>
          <a:prstGeom prst="rect">
            <a:avLst/>
          </a:prstGeom>
          <a:noFill/>
        </p:spPr>
        <p:txBody>
          <a:bodyPr>
            <a:spAutoFit/>
          </a:bodyPr>
          <a:lstStyle/>
          <a:p>
            <a:pPr eaLnBrk="1" fontAlgn="auto" hangingPunct="1">
              <a:spcBef>
                <a:spcPts val="0"/>
              </a:spcBef>
              <a:spcAft>
                <a:spcPts val="0"/>
              </a:spcAft>
              <a:defRPr/>
            </a:pPr>
            <a:r>
              <a:rPr lang="en-US" sz="4000" dirty="0">
                <a:solidFill>
                  <a:srgbClr val="0000FF"/>
                </a:solidFill>
                <a:effectLst>
                  <a:outerShdw blurRad="38100" dist="38100" dir="2700000" algn="tl">
                    <a:srgbClr val="000000">
                      <a:alpha val="43137"/>
                    </a:srgbClr>
                  </a:outerShdw>
                </a:effectLst>
                <a:latin typeface="Calibri" panose="020F0502020204030204"/>
              </a:rPr>
              <a:t>WHO RESPRESENTS THE NEW COVENANT?</a:t>
            </a:r>
          </a:p>
        </p:txBody>
      </p:sp>
    </p:spTree>
  </p:cSld>
  <p:clrMapOvr>
    <a:masterClrMapping/>
  </p:clrMapOvr>
  <p:transition spd="med">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2595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171950"/>
            <a:ext cx="455295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08013" y="96838"/>
            <a:ext cx="10929937" cy="708025"/>
          </a:xfrm>
          <a:prstGeom prst="rect">
            <a:avLst/>
          </a:prstGeom>
          <a:solidFill>
            <a:srgbClr val="DAE3F3">
              <a:alpha val="70000"/>
            </a:srgbClr>
          </a:solidFill>
        </p:spPr>
        <p:txBody>
          <a:bodyPr>
            <a:spAutoFit/>
          </a:bodyPr>
          <a:lstStyle/>
          <a:p>
            <a:pPr eaLnBrk="1" fontAlgn="auto" hangingPunct="1">
              <a:spcBef>
                <a:spcPts val="0"/>
              </a:spcBef>
              <a:spcAft>
                <a:spcPts val="0"/>
              </a:spcAft>
              <a:defRPr/>
            </a:pPr>
            <a:r>
              <a:rPr lang="en-US" sz="4000" dirty="0">
                <a:solidFill>
                  <a:srgbClr val="0000FF"/>
                </a:solidFill>
                <a:effectLst>
                  <a:outerShdw blurRad="38100" dist="38100" dir="2700000" algn="tl">
                    <a:srgbClr val="000000">
                      <a:alpha val="43137"/>
                    </a:srgbClr>
                  </a:outerShdw>
                </a:effectLst>
                <a:latin typeface="Calibri" panose="020F0502020204030204"/>
              </a:rPr>
              <a:t>THREE REASONS KETURAH IS THE NEW COVENANT.</a:t>
            </a:r>
          </a:p>
        </p:txBody>
      </p:sp>
      <p:sp>
        <p:nvSpPr>
          <p:cNvPr id="5" name="TextBox 4"/>
          <p:cNvSpPr txBox="1"/>
          <p:nvPr/>
        </p:nvSpPr>
        <p:spPr>
          <a:xfrm>
            <a:off x="8710613" y="4443413"/>
            <a:ext cx="3786187" cy="1754187"/>
          </a:xfrm>
          <a:prstGeom prst="rect">
            <a:avLst/>
          </a:prstGeom>
          <a:noFill/>
        </p:spPr>
        <p:txBody>
          <a:bodyPr>
            <a:spAutoFit/>
          </a:bodyPr>
          <a:lstStyle/>
          <a:p>
            <a:pPr>
              <a:defRPr/>
            </a:pPr>
            <a:r>
              <a:rPr lang="en-US" sz="3600" u="sng" dirty="0">
                <a:solidFill>
                  <a:prstClr val="white"/>
                </a:solidFill>
                <a:effectLst>
                  <a:outerShdw blurRad="38100" dist="38100" dir="2700000" algn="tl">
                    <a:srgbClr val="000000">
                      <a:alpha val="43137"/>
                    </a:srgbClr>
                  </a:outerShdw>
                </a:effectLst>
              </a:rPr>
              <a:t>1.  Abraham married Keturah after Sarah died.</a:t>
            </a:r>
          </a:p>
        </p:txBody>
      </p:sp>
    </p:spTree>
  </p:cSld>
  <p:clrMapOvr>
    <a:masterClrMapping/>
  </p:clrMapOvr>
  <p:transition spd="med">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786313" y="3222625"/>
            <a:ext cx="1450975" cy="584200"/>
          </a:xfrm>
          <a:prstGeom prst="rect">
            <a:avLst/>
          </a:prstGeom>
          <a:noFill/>
        </p:spPr>
        <p:txBody>
          <a:bodyPr>
            <a:spAutoFit/>
          </a:bodyPr>
          <a:lstStyle/>
          <a:p>
            <a:pPr>
              <a:defRPr/>
            </a:pPr>
            <a:r>
              <a:rPr lang="en-US" sz="3200" dirty="0">
                <a:solidFill>
                  <a:prstClr val="white"/>
                </a:solidFill>
                <a:effectLst>
                  <a:outerShdw blurRad="38100" dist="38100" dir="2700000" algn="tl">
                    <a:srgbClr val="000000">
                      <a:alpha val="43137"/>
                    </a:srgbClr>
                  </a:outerShdw>
                </a:effectLst>
              </a:rPr>
              <a:t>Hagar</a:t>
            </a:r>
          </a:p>
        </p:txBody>
      </p:sp>
      <p:sp>
        <p:nvSpPr>
          <p:cNvPr id="6" name="TextBox 5"/>
          <p:cNvSpPr txBox="1"/>
          <p:nvPr/>
        </p:nvSpPr>
        <p:spPr>
          <a:xfrm>
            <a:off x="608013" y="96838"/>
            <a:ext cx="10929937" cy="708025"/>
          </a:xfrm>
          <a:prstGeom prst="rect">
            <a:avLst/>
          </a:prstGeom>
          <a:solidFill>
            <a:srgbClr val="DAE3F3">
              <a:alpha val="70000"/>
            </a:srgbClr>
          </a:solidFill>
        </p:spPr>
        <p:txBody>
          <a:bodyPr>
            <a:spAutoFit/>
          </a:bodyPr>
          <a:lstStyle/>
          <a:p>
            <a:pPr eaLnBrk="1" fontAlgn="auto" hangingPunct="1">
              <a:spcBef>
                <a:spcPts val="0"/>
              </a:spcBef>
              <a:spcAft>
                <a:spcPts val="0"/>
              </a:spcAft>
              <a:defRPr/>
            </a:pPr>
            <a:r>
              <a:rPr lang="en-US" sz="4000" dirty="0">
                <a:solidFill>
                  <a:srgbClr val="0000FF"/>
                </a:solidFill>
                <a:effectLst>
                  <a:outerShdw blurRad="38100" dist="38100" dir="2700000" algn="tl">
                    <a:srgbClr val="000000">
                      <a:alpha val="43137"/>
                    </a:srgbClr>
                  </a:outerShdw>
                </a:effectLst>
                <a:latin typeface="Calibri" panose="020F0502020204030204"/>
              </a:rPr>
              <a:t>THREE REASONS KETURAH IS THE NEW COVENANT.</a:t>
            </a:r>
          </a:p>
        </p:txBody>
      </p:sp>
      <p:sp>
        <p:nvSpPr>
          <p:cNvPr id="7" name="TextBox 6"/>
          <p:cNvSpPr txBox="1"/>
          <p:nvPr/>
        </p:nvSpPr>
        <p:spPr>
          <a:xfrm>
            <a:off x="6072188" y="3222625"/>
            <a:ext cx="2108200" cy="584200"/>
          </a:xfrm>
          <a:prstGeom prst="rect">
            <a:avLst/>
          </a:prstGeom>
          <a:noFill/>
        </p:spPr>
        <p:txBody>
          <a:bodyPr>
            <a:spAutoFit/>
          </a:bodyPr>
          <a:lstStyle/>
          <a:p>
            <a:pPr>
              <a:defRPr/>
            </a:pPr>
            <a:r>
              <a:rPr lang="en-US" sz="3200" dirty="0">
                <a:solidFill>
                  <a:prstClr val="white"/>
                </a:solidFill>
                <a:effectLst>
                  <a:outerShdw blurRad="38100" dist="38100" dir="2700000" algn="tl">
                    <a:srgbClr val="000000">
                      <a:alpha val="43137"/>
                    </a:srgbClr>
                  </a:outerShdw>
                </a:effectLst>
              </a:rPr>
              <a:t>Abraham</a:t>
            </a:r>
          </a:p>
        </p:txBody>
      </p:sp>
      <p:sp>
        <p:nvSpPr>
          <p:cNvPr id="8" name="TextBox 7"/>
          <p:cNvSpPr txBox="1"/>
          <p:nvPr/>
        </p:nvSpPr>
        <p:spPr>
          <a:xfrm>
            <a:off x="7489825" y="4376738"/>
            <a:ext cx="4502150" cy="1754187"/>
          </a:xfrm>
          <a:prstGeom prst="rect">
            <a:avLst/>
          </a:prstGeom>
          <a:noFill/>
        </p:spPr>
        <p:txBody>
          <a:bodyPr>
            <a:spAutoFit/>
          </a:bodyPr>
          <a:lstStyle/>
          <a:p>
            <a:pPr>
              <a:defRPr/>
            </a:pPr>
            <a:r>
              <a:rPr lang="en-US" sz="3600" u="sng" dirty="0">
                <a:solidFill>
                  <a:prstClr val="white"/>
                </a:solidFill>
                <a:effectLst>
                  <a:outerShdw blurRad="38100" dist="38100" dir="2700000" algn="tl">
                    <a:srgbClr val="000000">
                      <a:alpha val="43137"/>
                    </a:srgbClr>
                  </a:outerShdw>
                </a:effectLst>
              </a:rPr>
              <a:t>2.  Sarah did not have a second son to picture the earthly class</a:t>
            </a:r>
          </a:p>
        </p:txBody>
      </p:sp>
    </p:spTree>
  </p:cSld>
  <p:clrMapOvr>
    <a:masterClrMapping/>
  </p:clrMapOvr>
  <p:transition spd="med">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87350" y="4594225"/>
            <a:ext cx="11112500" cy="584200"/>
          </a:xfrm>
          <a:prstGeom prst="rect">
            <a:avLst/>
          </a:prstGeom>
          <a:solidFill>
            <a:srgbClr val="DAE3F3">
              <a:alpha val="70000"/>
            </a:srgbClr>
          </a:solidFill>
        </p:spPr>
        <p:txBody>
          <a:bodyPr>
            <a:spAutoFit/>
          </a:bodyPr>
          <a:lstStyle/>
          <a:p>
            <a:pPr>
              <a:defRPr/>
            </a:pPr>
            <a:r>
              <a:rPr lang="en-US" altLang="en-US" sz="3200" u="sng" dirty="0">
                <a:solidFill>
                  <a:prstClr val="black"/>
                </a:solidFill>
                <a:effectLst>
                  <a:outerShdw blurRad="38100" dist="38100" dir="2700000" algn="tl">
                    <a:srgbClr val="000000">
                      <a:alpha val="43137"/>
                    </a:srgbClr>
                  </a:outerShdw>
                </a:effectLst>
              </a:rPr>
              <a:t>3:  Keturah became Abraham’s wife after Isaac married Rebekah</a:t>
            </a:r>
            <a:endParaRPr lang="en-US" sz="3200" u="sng" dirty="0">
              <a:solidFill>
                <a:prstClr val="black"/>
              </a:solidFill>
              <a:effectLst>
                <a:outerShdw blurRad="38100" dist="38100" dir="2700000" algn="tl">
                  <a:srgbClr val="000000">
                    <a:alpha val="43137"/>
                  </a:srgbClr>
                </a:outerShdw>
              </a:effectLst>
            </a:endParaRPr>
          </a:p>
        </p:txBody>
      </p:sp>
      <p:sp>
        <p:nvSpPr>
          <p:cNvPr id="4" name="TextBox 3"/>
          <p:cNvSpPr txBox="1"/>
          <p:nvPr/>
        </p:nvSpPr>
        <p:spPr>
          <a:xfrm>
            <a:off x="10371138" y="2603500"/>
            <a:ext cx="1601787" cy="646113"/>
          </a:xfrm>
          <a:prstGeom prst="rect">
            <a:avLst/>
          </a:prstGeom>
          <a:noFill/>
        </p:spPr>
        <p:txBody>
          <a:bodyPr>
            <a:spAutoFit/>
          </a:bodyPr>
          <a:lstStyle/>
          <a:p>
            <a:pPr>
              <a:defRPr/>
            </a:pPr>
            <a:r>
              <a:rPr lang="en-US" sz="3600" b="1" dirty="0">
                <a:solidFill>
                  <a:prstClr val="white"/>
                </a:solidFill>
                <a:effectLst>
                  <a:outerShdw blurRad="38100" dist="38100" dir="2700000" algn="tl">
                    <a:srgbClr val="000000">
                      <a:alpha val="43137"/>
                    </a:srgbClr>
                  </a:outerShdw>
                </a:effectLst>
              </a:rPr>
              <a:t>Isaac</a:t>
            </a:r>
          </a:p>
        </p:txBody>
      </p:sp>
      <p:sp>
        <p:nvSpPr>
          <p:cNvPr id="5" name="TextBox 4"/>
          <p:cNvSpPr txBox="1"/>
          <p:nvPr/>
        </p:nvSpPr>
        <p:spPr>
          <a:xfrm>
            <a:off x="657225" y="3314700"/>
            <a:ext cx="2097088" cy="646113"/>
          </a:xfrm>
          <a:prstGeom prst="rect">
            <a:avLst/>
          </a:prstGeom>
          <a:noFill/>
        </p:spPr>
        <p:txBody>
          <a:bodyPr>
            <a:spAutoFit/>
          </a:bodyPr>
          <a:lstStyle/>
          <a:p>
            <a:pPr>
              <a:defRPr/>
            </a:pPr>
            <a:r>
              <a:rPr lang="en-US" sz="3600" b="1" dirty="0">
                <a:solidFill>
                  <a:prstClr val="white"/>
                </a:solidFill>
                <a:effectLst>
                  <a:outerShdw blurRad="38100" dist="38100" dir="2700000" algn="tl">
                    <a:srgbClr val="000000">
                      <a:alpha val="43137"/>
                    </a:srgbClr>
                  </a:outerShdw>
                </a:effectLst>
              </a:rPr>
              <a:t>Rebekah</a:t>
            </a:r>
          </a:p>
        </p:txBody>
      </p:sp>
      <p:sp>
        <p:nvSpPr>
          <p:cNvPr id="6" name="TextBox 5"/>
          <p:cNvSpPr txBox="1"/>
          <p:nvPr/>
        </p:nvSpPr>
        <p:spPr>
          <a:xfrm>
            <a:off x="1909763" y="107950"/>
            <a:ext cx="5975350" cy="1322388"/>
          </a:xfrm>
          <a:prstGeom prst="rect">
            <a:avLst/>
          </a:prstGeom>
          <a:noFill/>
        </p:spPr>
        <p:txBody>
          <a:bodyPr>
            <a:spAutoFit/>
          </a:bodyPr>
          <a:lstStyle/>
          <a:p>
            <a:pPr eaLnBrk="1" fontAlgn="auto" hangingPunct="1">
              <a:spcBef>
                <a:spcPts val="0"/>
              </a:spcBef>
              <a:spcAft>
                <a:spcPts val="0"/>
              </a:spcAft>
              <a:defRPr/>
            </a:pPr>
            <a:r>
              <a:rPr lang="en-US" sz="4000" dirty="0">
                <a:solidFill>
                  <a:srgbClr val="0000FF"/>
                </a:solidFill>
                <a:effectLst>
                  <a:outerShdw blurRad="38100" dist="38100" dir="2700000" algn="tl">
                    <a:srgbClr val="000000">
                      <a:alpha val="43137"/>
                    </a:srgbClr>
                  </a:outerShdw>
                </a:effectLst>
                <a:latin typeface="Calibri" panose="020F0502020204030204"/>
              </a:rPr>
              <a:t>THREE REASONS KETURAH IS THE NEW COVENANT.</a:t>
            </a:r>
          </a:p>
        </p:txBody>
      </p:sp>
    </p:spTree>
  </p:cSld>
  <p:clrMapOvr>
    <a:masterClrMapping/>
  </p:clrMapOvr>
  <p:transition spd="med">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601663" y="222250"/>
            <a:ext cx="10929937" cy="708025"/>
          </a:xfrm>
          <a:prstGeom prst="rect">
            <a:avLst/>
          </a:prstGeom>
          <a:noFill/>
        </p:spPr>
        <p:txBody>
          <a:bodyPr>
            <a:spAutoFit/>
          </a:bodyPr>
          <a:lstStyle/>
          <a:p>
            <a:pPr eaLnBrk="1" fontAlgn="auto" hangingPunct="1">
              <a:spcBef>
                <a:spcPts val="0"/>
              </a:spcBef>
              <a:spcAft>
                <a:spcPts val="0"/>
              </a:spcAft>
              <a:defRPr/>
            </a:pPr>
            <a:r>
              <a:rPr lang="en-US" sz="4000" dirty="0">
                <a:solidFill>
                  <a:srgbClr val="0000FF"/>
                </a:solidFill>
                <a:effectLst>
                  <a:outerShdw blurRad="38100" dist="38100" dir="2700000" algn="tl">
                    <a:srgbClr val="000000">
                      <a:alpha val="43137"/>
                    </a:srgbClr>
                  </a:outerShdw>
                </a:effectLst>
                <a:latin typeface="Calibri" panose="020F0502020204030204"/>
              </a:rPr>
              <a:t>THREE REASONS KETURAH IS THE NEW COVENANT.</a:t>
            </a:r>
          </a:p>
        </p:txBody>
      </p:sp>
      <p:sp>
        <p:nvSpPr>
          <p:cNvPr id="3" name="TextBox 2"/>
          <p:cNvSpPr txBox="1"/>
          <p:nvPr/>
        </p:nvSpPr>
        <p:spPr>
          <a:xfrm>
            <a:off x="709613" y="1273175"/>
            <a:ext cx="10733087" cy="4032250"/>
          </a:xfrm>
          <a:prstGeom prst="rect">
            <a:avLst/>
          </a:prstGeom>
          <a:noFill/>
        </p:spPr>
        <p:txBody>
          <a:bodyPr>
            <a:spAutoFit/>
          </a:bodyPr>
          <a:lstStyle/>
          <a:p>
            <a:pPr marL="342900" indent="-342900" eaLnBrk="1" fontAlgn="auto" hangingPunct="1">
              <a:spcBef>
                <a:spcPts val="0"/>
              </a:spcBef>
              <a:spcAft>
                <a:spcPts val="0"/>
              </a:spcAft>
              <a:buFontTx/>
              <a:buAutoNum type="arabicParenR"/>
              <a:defRPr/>
            </a:pPr>
            <a:r>
              <a:rPr lang="en-US" sz="3200" dirty="0">
                <a:solidFill>
                  <a:prstClr val="black"/>
                </a:solidFill>
                <a:effectLst>
                  <a:outerShdw blurRad="38100" dist="38100" dir="2700000" algn="tl">
                    <a:srgbClr val="000000">
                      <a:alpha val="43137"/>
                    </a:srgbClr>
                  </a:outerShdw>
                </a:effectLst>
                <a:latin typeface="Calibri" panose="020F0502020204030204"/>
              </a:rPr>
              <a:t> </a:t>
            </a:r>
            <a:r>
              <a:rPr lang="en-US" sz="3200" b="1" dirty="0">
                <a:solidFill>
                  <a:prstClr val="black"/>
                </a:solidFill>
                <a:effectLst>
                  <a:outerShdw blurRad="38100" dist="38100" dir="2700000" algn="tl">
                    <a:srgbClr val="000000">
                      <a:alpha val="43137"/>
                    </a:srgbClr>
                  </a:outerShdw>
                </a:effectLst>
                <a:latin typeface="Calibri" panose="020F0502020204030204"/>
              </a:rPr>
              <a:t>Abraham married </a:t>
            </a:r>
            <a:r>
              <a:rPr lang="en-US" sz="3200" b="1" dirty="0" err="1">
                <a:solidFill>
                  <a:prstClr val="black"/>
                </a:solidFill>
                <a:effectLst>
                  <a:outerShdw blurRad="38100" dist="38100" dir="2700000" algn="tl">
                    <a:srgbClr val="000000">
                      <a:alpha val="43137"/>
                    </a:srgbClr>
                  </a:outerShdw>
                </a:effectLst>
                <a:latin typeface="Calibri" panose="020F0502020204030204"/>
              </a:rPr>
              <a:t>Keturah</a:t>
            </a:r>
            <a:r>
              <a:rPr lang="en-US" sz="3200" b="1" dirty="0">
                <a:solidFill>
                  <a:prstClr val="black"/>
                </a:solidFill>
                <a:effectLst>
                  <a:outerShdw blurRad="38100" dist="38100" dir="2700000" algn="tl">
                    <a:srgbClr val="000000">
                      <a:alpha val="43137"/>
                    </a:srgbClr>
                  </a:outerShdw>
                </a:effectLst>
                <a:latin typeface="Calibri" panose="020F0502020204030204"/>
              </a:rPr>
              <a:t> (Gen 25) after Sarah died (Gen 23), showing that the New Covenant begins after the Abrahamic Covenant has developed the spiritual seed. </a:t>
            </a:r>
          </a:p>
          <a:p>
            <a:pPr marL="342900" indent="-342900" eaLnBrk="1" fontAlgn="auto" hangingPunct="1">
              <a:spcBef>
                <a:spcPts val="0"/>
              </a:spcBef>
              <a:spcAft>
                <a:spcPts val="0"/>
              </a:spcAft>
              <a:buFontTx/>
              <a:buAutoNum type="arabicParenR"/>
              <a:defRPr/>
            </a:pPr>
            <a:r>
              <a:rPr lang="en-US" sz="3200" dirty="0">
                <a:solidFill>
                  <a:prstClr val="black"/>
                </a:solidFill>
                <a:effectLst>
                  <a:outerShdw blurRad="38100" dist="38100" dir="2700000" algn="tl">
                    <a:srgbClr val="000000">
                      <a:alpha val="43137"/>
                    </a:srgbClr>
                  </a:outerShdw>
                </a:effectLst>
                <a:latin typeface="Calibri" panose="020F0502020204030204"/>
              </a:rPr>
              <a:t> Sarah never has a second son to picture the earthly class because she could not represent two different covenants.</a:t>
            </a:r>
          </a:p>
          <a:p>
            <a:pPr marL="342900" indent="-342900" eaLnBrk="1" fontAlgn="auto" hangingPunct="1">
              <a:spcBef>
                <a:spcPts val="0"/>
              </a:spcBef>
              <a:spcAft>
                <a:spcPts val="0"/>
              </a:spcAft>
              <a:buFontTx/>
              <a:buAutoNum type="arabicParenR"/>
              <a:defRPr/>
            </a:pPr>
            <a:r>
              <a:rPr lang="en-US" sz="3200" dirty="0">
                <a:solidFill>
                  <a:prstClr val="black"/>
                </a:solidFill>
                <a:effectLst>
                  <a:outerShdw blurRad="38100" dist="38100" dir="2700000" algn="tl">
                    <a:srgbClr val="000000">
                      <a:alpha val="43137"/>
                    </a:srgbClr>
                  </a:outerShdw>
                </a:effectLst>
              </a:rPr>
              <a:t> Keturah became a wife/concubine after Isaac's marriage to Rebekah (Gen 24), typifying that the New Covenant would go into effect AFTER the marriage of Christ and the Church. </a:t>
            </a:r>
            <a:endParaRPr lang="en-US" sz="3200" dirty="0">
              <a:solidFill>
                <a:prstClr val="black"/>
              </a:solidFill>
              <a:effectLst>
                <a:outerShdw blurRad="38100" dist="38100" dir="2700000" algn="tl">
                  <a:srgbClr val="000000">
                    <a:alpha val="43137"/>
                  </a:srgbClr>
                </a:outerShdw>
              </a:effectLst>
              <a:latin typeface="Calibri" panose="020F0502020204030204"/>
            </a:endParaRPr>
          </a:p>
        </p:txBody>
      </p:sp>
    </p:spTree>
  </p:cSld>
  <p:clrMapOvr>
    <a:masterClrMapping/>
  </p:clrMapOvr>
  <p:transition spd="med">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601663" y="222250"/>
            <a:ext cx="10929937" cy="708025"/>
          </a:xfrm>
          <a:prstGeom prst="rect">
            <a:avLst/>
          </a:prstGeom>
          <a:noFill/>
        </p:spPr>
        <p:txBody>
          <a:bodyPr>
            <a:spAutoFit/>
          </a:bodyPr>
          <a:lstStyle/>
          <a:p>
            <a:pPr eaLnBrk="1" fontAlgn="auto" hangingPunct="1">
              <a:spcBef>
                <a:spcPts val="0"/>
              </a:spcBef>
              <a:spcAft>
                <a:spcPts val="0"/>
              </a:spcAft>
              <a:defRPr/>
            </a:pPr>
            <a:r>
              <a:rPr lang="en-US" sz="4000" dirty="0">
                <a:solidFill>
                  <a:srgbClr val="0000FF"/>
                </a:solidFill>
                <a:effectLst>
                  <a:outerShdw blurRad="38100" dist="38100" dir="2700000" algn="tl">
                    <a:srgbClr val="000000">
                      <a:alpha val="43137"/>
                    </a:srgbClr>
                  </a:outerShdw>
                </a:effectLst>
                <a:latin typeface="Calibri" panose="020F0502020204030204"/>
              </a:rPr>
              <a:t>THREE REASONS KETURAH IS THE NEW COVENANT.</a:t>
            </a:r>
          </a:p>
        </p:txBody>
      </p:sp>
      <p:sp>
        <p:nvSpPr>
          <p:cNvPr id="3" name="TextBox 2"/>
          <p:cNvSpPr txBox="1"/>
          <p:nvPr/>
        </p:nvSpPr>
        <p:spPr>
          <a:xfrm>
            <a:off x="709613" y="1273175"/>
            <a:ext cx="10733087" cy="4032250"/>
          </a:xfrm>
          <a:prstGeom prst="rect">
            <a:avLst/>
          </a:prstGeom>
          <a:noFill/>
        </p:spPr>
        <p:txBody>
          <a:bodyPr>
            <a:spAutoFit/>
          </a:bodyPr>
          <a:lstStyle/>
          <a:p>
            <a:pPr marL="342900" indent="-342900" eaLnBrk="1" fontAlgn="auto" hangingPunct="1">
              <a:spcBef>
                <a:spcPts val="0"/>
              </a:spcBef>
              <a:spcAft>
                <a:spcPts val="0"/>
              </a:spcAft>
              <a:buFontTx/>
              <a:buAutoNum type="arabicParenR"/>
              <a:defRPr/>
            </a:pPr>
            <a:r>
              <a:rPr lang="en-US" sz="3200" dirty="0">
                <a:solidFill>
                  <a:prstClr val="black"/>
                </a:solidFill>
                <a:effectLst>
                  <a:outerShdw blurRad="38100" dist="38100" dir="2700000" algn="tl">
                    <a:srgbClr val="000000">
                      <a:alpha val="43137"/>
                    </a:srgbClr>
                  </a:outerShdw>
                </a:effectLst>
                <a:latin typeface="Calibri" panose="020F0502020204030204"/>
              </a:rPr>
              <a:t> Abraham married </a:t>
            </a:r>
            <a:r>
              <a:rPr lang="en-US" sz="3200" dirty="0" err="1">
                <a:solidFill>
                  <a:prstClr val="black"/>
                </a:solidFill>
                <a:effectLst>
                  <a:outerShdw blurRad="38100" dist="38100" dir="2700000" algn="tl">
                    <a:srgbClr val="000000">
                      <a:alpha val="43137"/>
                    </a:srgbClr>
                  </a:outerShdw>
                </a:effectLst>
                <a:latin typeface="Calibri" panose="020F0502020204030204"/>
              </a:rPr>
              <a:t>Keturah</a:t>
            </a:r>
            <a:r>
              <a:rPr lang="en-US" sz="3200" dirty="0">
                <a:solidFill>
                  <a:prstClr val="black"/>
                </a:solidFill>
                <a:effectLst>
                  <a:outerShdw blurRad="38100" dist="38100" dir="2700000" algn="tl">
                    <a:srgbClr val="000000">
                      <a:alpha val="43137"/>
                    </a:srgbClr>
                  </a:outerShdw>
                </a:effectLst>
                <a:latin typeface="Calibri" panose="020F0502020204030204"/>
              </a:rPr>
              <a:t> (Gen 25) after Sarah died (Gen 23), showing that the New Covenant begins after the Abrahamic Covenant has developed the spiritual seed. </a:t>
            </a:r>
          </a:p>
          <a:p>
            <a:pPr marL="342900" indent="-342900" eaLnBrk="1" fontAlgn="auto" hangingPunct="1">
              <a:spcBef>
                <a:spcPts val="0"/>
              </a:spcBef>
              <a:spcAft>
                <a:spcPts val="0"/>
              </a:spcAft>
              <a:buFontTx/>
              <a:buAutoNum type="arabicParenR"/>
              <a:defRPr/>
            </a:pPr>
            <a:r>
              <a:rPr lang="en-US" sz="3200" b="1" dirty="0">
                <a:solidFill>
                  <a:prstClr val="black"/>
                </a:solidFill>
                <a:effectLst>
                  <a:outerShdw blurRad="38100" dist="38100" dir="2700000" algn="tl">
                    <a:srgbClr val="000000">
                      <a:alpha val="43137"/>
                    </a:srgbClr>
                  </a:outerShdw>
                </a:effectLst>
                <a:latin typeface="Calibri" panose="020F0502020204030204"/>
              </a:rPr>
              <a:t> Sarah never has a second son to picture the earthly class because she could not represent two different covenants.</a:t>
            </a:r>
          </a:p>
          <a:p>
            <a:pPr marL="342900" indent="-342900" eaLnBrk="1" fontAlgn="auto" hangingPunct="1">
              <a:spcBef>
                <a:spcPts val="0"/>
              </a:spcBef>
              <a:spcAft>
                <a:spcPts val="0"/>
              </a:spcAft>
              <a:buFontTx/>
              <a:buAutoNum type="arabicParenR"/>
              <a:defRPr/>
            </a:pPr>
            <a:r>
              <a:rPr lang="en-US" sz="3200" dirty="0">
                <a:solidFill>
                  <a:prstClr val="black"/>
                </a:solidFill>
                <a:effectLst>
                  <a:outerShdw blurRad="38100" dist="38100" dir="2700000" algn="tl">
                    <a:srgbClr val="000000">
                      <a:alpha val="43137"/>
                    </a:srgbClr>
                  </a:outerShdw>
                </a:effectLst>
              </a:rPr>
              <a:t> Keturah became a wife/concubine after Isaac's marriage to Rebekah (Gen 24), typifying that the New Covenant would go into effect AFTER the marriage of Christ and the Church. </a:t>
            </a:r>
            <a:endParaRPr lang="en-US" sz="3200" dirty="0">
              <a:solidFill>
                <a:prstClr val="black"/>
              </a:solidFill>
              <a:effectLst>
                <a:outerShdw blurRad="38100" dist="38100" dir="2700000" algn="tl">
                  <a:srgbClr val="000000">
                    <a:alpha val="43137"/>
                  </a:srgbClr>
                </a:outerShdw>
              </a:effectLst>
              <a:latin typeface="Calibri" panose="020F0502020204030204"/>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33600" y="304800"/>
            <a:ext cx="7848600" cy="1123336"/>
          </a:xfrm>
        </p:spPr>
        <p:txBody>
          <a:bodyPr>
            <a:normAutofit fontScale="92500" lnSpcReduction="10000"/>
          </a:bodyPr>
          <a:lstStyle/>
          <a:p>
            <a:r>
              <a:rPr lang="en-US" sz="3600" b="1" dirty="0">
                <a:effectLst>
                  <a:outerShdw blurRad="38100" dist="38100" dir="2700000" algn="tl">
                    <a:srgbClr val="000000">
                      <a:alpha val="43137"/>
                    </a:srgbClr>
                  </a:outerShdw>
                </a:effectLst>
              </a:rPr>
              <a:t>Children of God, O glorious calling!</a:t>
            </a:r>
          </a:p>
          <a:p>
            <a:r>
              <a:rPr lang="en-US" sz="3600" b="1" dirty="0">
                <a:effectLst>
                  <a:outerShdw blurRad="38100" dist="38100" dir="2700000" algn="tl">
                    <a:srgbClr val="000000">
                      <a:alpha val="43137"/>
                    </a:srgbClr>
                  </a:outerShdw>
                </a:effectLst>
              </a:rPr>
              <a:t>Surely his grace will keep us from falling;</a:t>
            </a:r>
          </a:p>
          <a:p>
            <a:endParaRPr lang="en-US" dirty="0"/>
          </a:p>
        </p:txBody>
      </p:sp>
      <p:pic>
        <p:nvPicPr>
          <p:cNvPr id="1028" name="Picture 4" descr="http://www.biblestudentsweb.com/general12/photos/general12par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489" y="1676401"/>
            <a:ext cx="14505991" cy="5192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56697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601663" y="222250"/>
            <a:ext cx="10929937" cy="708025"/>
          </a:xfrm>
          <a:prstGeom prst="rect">
            <a:avLst/>
          </a:prstGeom>
          <a:noFill/>
        </p:spPr>
        <p:txBody>
          <a:bodyPr>
            <a:spAutoFit/>
          </a:bodyPr>
          <a:lstStyle/>
          <a:p>
            <a:pPr eaLnBrk="1" fontAlgn="auto" hangingPunct="1">
              <a:spcBef>
                <a:spcPts val="0"/>
              </a:spcBef>
              <a:spcAft>
                <a:spcPts val="0"/>
              </a:spcAft>
              <a:defRPr/>
            </a:pPr>
            <a:r>
              <a:rPr lang="en-US" sz="4000" dirty="0">
                <a:solidFill>
                  <a:srgbClr val="0000FF"/>
                </a:solidFill>
                <a:effectLst>
                  <a:outerShdw blurRad="38100" dist="38100" dir="2700000" algn="tl">
                    <a:srgbClr val="000000">
                      <a:alpha val="43137"/>
                    </a:srgbClr>
                  </a:outerShdw>
                </a:effectLst>
                <a:latin typeface="Calibri" panose="020F0502020204030204"/>
              </a:rPr>
              <a:t>THREE REASONS KETURAH IS THE NEW COVENANT.</a:t>
            </a:r>
          </a:p>
        </p:txBody>
      </p:sp>
      <p:sp>
        <p:nvSpPr>
          <p:cNvPr id="3" name="TextBox 2"/>
          <p:cNvSpPr txBox="1"/>
          <p:nvPr/>
        </p:nvSpPr>
        <p:spPr>
          <a:xfrm>
            <a:off x="709613" y="1273175"/>
            <a:ext cx="10733087" cy="4032250"/>
          </a:xfrm>
          <a:prstGeom prst="rect">
            <a:avLst/>
          </a:prstGeom>
          <a:noFill/>
        </p:spPr>
        <p:txBody>
          <a:bodyPr>
            <a:spAutoFit/>
          </a:bodyPr>
          <a:lstStyle/>
          <a:p>
            <a:pPr marL="342900" indent="-342900" eaLnBrk="1" fontAlgn="auto" hangingPunct="1">
              <a:spcBef>
                <a:spcPts val="0"/>
              </a:spcBef>
              <a:spcAft>
                <a:spcPts val="0"/>
              </a:spcAft>
              <a:buFontTx/>
              <a:buAutoNum type="arabicParenR"/>
              <a:defRPr/>
            </a:pPr>
            <a:r>
              <a:rPr lang="en-US" sz="3200" dirty="0">
                <a:solidFill>
                  <a:prstClr val="black"/>
                </a:solidFill>
                <a:effectLst>
                  <a:outerShdw blurRad="38100" dist="38100" dir="2700000" algn="tl">
                    <a:srgbClr val="000000">
                      <a:alpha val="43137"/>
                    </a:srgbClr>
                  </a:outerShdw>
                </a:effectLst>
                <a:latin typeface="Calibri" panose="020F0502020204030204"/>
              </a:rPr>
              <a:t> Abraham married </a:t>
            </a:r>
            <a:r>
              <a:rPr lang="en-US" sz="3200" dirty="0" err="1">
                <a:solidFill>
                  <a:prstClr val="black"/>
                </a:solidFill>
                <a:effectLst>
                  <a:outerShdw blurRad="38100" dist="38100" dir="2700000" algn="tl">
                    <a:srgbClr val="000000">
                      <a:alpha val="43137"/>
                    </a:srgbClr>
                  </a:outerShdw>
                </a:effectLst>
                <a:latin typeface="Calibri" panose="020F0502020204030204"/>
              </a:rPr>
              <a:t>Keturah</a:t>
            </a:r>
            <a:r>
              <a:rPr lang="en-US" sz="3200" dirty="0">
                <a:solidFill>
                  <a:prstClr val="black"/>
                </a:solidFill>
                <a:effectLst>
                  <a:outerShdw blurRad="38100" dist="38100" dir="2700000" algn="tl">
                    <a:srgbClr val="000000">
                      <a:alpha val="43137"/>
                    </a:srgbClr>
                  </a:outerShdw>
                </a:effectLst>
                <a:latin typeface="Calibri" panose="020F0502020204030204"/>
              </a:rPr>
              <a:t> (Gen 25) after Sarah died (Gen 23), showing that the New Covenant begins after the Abrahamic Covenant has developed the spiritual seed. </a:t>
            </a:r>
          </a:p>
          <a:p>
            <a:pPr marL="342900" indent="-342900" eaLnBrk="1" fontAlgn="auto" hangingPunct="1">
              <a:spcBef>
                <a:spcPts val="0"/>
              </a:spcBef>
              <a:spcAft>
                <a:spcPts val="0"/>
              </a:spcAft>
              <a:buFontTx/>
              <a:buAutoNum type="arabicParenR"/>
              <a:defRPr/>
            </a:pPr>
            <a:r>
              <a:rPr lang="en-US" sz="3200" dirty="0">
                <a:solidFill>
                  <a:prstClr val="black"/>
                </a:solidFill>
                <a:effectLst>
                  <a:outerShdw blurRad="38100" dist="38100" dir="2700000" algn="tl">
                    <a:srgbClr val="000000">
                      <a:alpha val="43137"/>
                    </a:srgbClr>
                  </a:outerShdw>
                </a:effectLst>
                <a:latin typeface="Calibri" panose="020F0502020204030204"/>
              </a:rPr>
              <a:t> Sarah never has a second son to picture the earthly class because she could not represent two different covenants.</a:t>
            </a:r>
          </a:p>
          <a:p>
            <a:pPr marL="342900" indent="-342900" eaLnBrk="1" fontAlgn="auto" hangingPunct="1">
              <a:spcBef>
                <a:spcPts val="0"/>
              </a:spcBef>
              <a:spcAft>
                <a:spcPts val="0"/>
              </a:spcAft>
              <a:buFontTx/>
              <a:buAutoNum type="arabicParenR"/>
              <a:defRPr/>
            </a:pPr>
            <a:r>
              <a:rPr lang="en-US" sz="3200" b="1" dirty="0">
                <a:solidFill>
                  <a:prstClr val="black"/>
                </a:solidFill>
                <a:effectLst>
                  <a:outerShdw blurRad="38100" dist="38100" dir="2700000" algn="tl">
                    <a:srgbClr val="000000">
                      <a:alpha val="43137"/>
                    </a:srgbClr>
                  </a:outerShdw>
                </a:effectLst>
              </a:rPr>
              <a:t> Keturah became a wife/concubine after Isaac's marriage to Rebekah (Gen 24), typifying that the New Covenant would go into effect AFTER the marriage of Christ and the Church. </a:t>
            </a:r>
            <a:endParaRPr lang="en-US" sz="3200" b="1" dirty="0">
              <a:solidFill>
                <a:prstClr val="black"/>
              </a:solidFill>
              <a:effectLst>
                <a:outerShdw blurRad="38100" dist="38100" dir="2700000" algn="tl">
                  <a:srgbClr val="000000">
                    <a:alpha val="43137"/>
                  </a:srgbClr>
                </a:outerShdw>
              </a:effectLst>
              <a:latin typeface="Calibri" panose="020F0502020204030204"/>
            </a:endParaRP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1825" y="141288"/>
            <a:ext cx="10810875" cy="1325562"/>
          </a:xfrm>
        </p:spPr>
        <p:txBody>
          <a:bodyPr/>
          <a:lstStyle/>
          <a:p>
            <a:pPr>
              <a:defRPr/>
            </a:pPr>
            <a:r>
              <a:rPr lang="en-US" b="1" dirty="0" smtClean="0">
                <a:effectLst>
                  <a:outerShdw blurRad="38100" dist="38100" dir="2700000" algn="tl">
                    <a:srgbClr val="000000">
                      <a:alpha val="43137"/>
                    </a:srgbClr>
                  </a:outerShdw>
                </a:effectLst>
              </a:rPr>
              <a:t>SUMMARY – OUR ROLE IN GOD’S COVENANTS</a:t>
            </a:r>
            <a:endParaRPr lang="en-US" b="1" dirty="0">
              <a:effectLst>
                <a:outerShdw blurRad="38100" dist="38100" dir="2700000" algn="tl">
                  <a:srgbClr val="000000">
                    <a:alpha val="43137"/>
                  </a:srgbClr>
                </a:outerShdw>
              </a:effectLst>
            </a:endParaRPr>
          </a:p>
        </p:txBody>
      </p:sp>
      <p:sp>
        <p:nvSpPr>
          <p:cNvPr id="138243" name="Content Placeholder 2"/>
          <p:cNvSpPr>
            <a:spLocks noGrp="1"/>
          </p:cNvSpPr>
          <p:nvPr>
            <p:ph idx="1"/>
          </p:nvPr>
        </p:nvSpPr>
        <p:spPr>
          <a:xfrm>
            <a:off x="496888" y="1287463"/>
            <a:ext cx="11085512" cy="5184775"/>
          </a:xfrm>
        </p:spPr>
        <p:txBody>
          <a:bodyPr/>
          <a:lstStyle/>
          <a:p>
            <a:r>
              <a:rPr lang="en-US" altLang="en-US" dirty="0" smtClean="0"/>
              <a:t>Per Isaiah 49:8 the Church is given for a covenant of the people in the sense that they ratify it and become body members in its mediator.</a:t>
            </a:r>
          </a:p>
        </p:txBody>
      </p:sp>
    </p:spTree>
  </p:cSld>
  <p:clrMapOvr>
    <a:masterClrMapping/>
  </p:clrMapOvr>
  <p:transition spd="slow">
    <p:circl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1825" y="141288"/>
            <a:ext cx="10810875" cy="1325562"/>
          </a:xfrm>
        </p:spPr>
        <p:txBody>
          <a:bodyPr/>
          <a:lstStyle/>
          <a:p>
            <a:pPr>
              <a:defRPr/>
            </a:pPr>
            <a:r>
              <a:rPr lang="en-US" b="1" dirty="0" smtClean="0">
                <a:effectLst>
                  <a:outerShdw blurRad="38100" dist="38100" dir="2700000" algn="tl">
                    <a:srgbClr val="000000">
                      <a:alpha val="43137"/>
                    </a:srgbClr>
                  </a:outerShdw>
                </a:effectLst>
              </a:rPr>
              <a:t>SUMMARY – OUR ROLE IN GOD’S COVENANTS</a:t>
            </a:r>
            <a:endParaRPr lang="en-US" b="1" dirty="0">
              <a:effectLst>
                <a:outerShdw blurRad="38100" dist="38100" dir="2700000" algn="tl">
                  <a:srgbClr val="000000">
                    <a:alpha val="43137"/>
                  </a:srgbClr>
                </a:outerShdw>
              </a:effectLst>
            </a:endParaRPr>
          </a:p>
        </p:txBody>
      </p:sp>
      <p:sp>
        <p:nvSpPr>
          <p:cNvPr id="138243" name="Content Placeholder 2"/>
          <p:cNvSpPr>
            <a:spLocks noGrp="1"/>
          </p:cNvSpPr>
          <p:nvPr>
            <p:ph idx="1"/>
          </p:nvPr>
        </p:nvSpPr>
        <p:spPr>
          <a:xfrm>
            <a:off x="496888" y="1287463"/>
            <a:ext cx="11085512" cy="5184775"/>
          </a:xfrm>
        </p:spPr>
        <p:txBody>
          <a:bodyPr/>
          <a:lstStyle/>
          <a:p>
            <a:r>
              <a:rPr lang="en-US" altLang="en-US" dirty="0" smtClean="0"/>
              <a:t>Per Isaiah 49:8 the Church is given for a covenant of the people in the sense that they ratify it and become body members in its mediator.</a:t>
            </a:r>
          </a:p>
          <a:p>
            <a:r>
              <a:rPr lang="en-US" altLang="en-US" dirty="0" smtClean="0"/>
              <a:t>Per 2 Corinthians 3:6, Jesus and the Church are Mediators of the New Covenant as typified by Moses, the Mediator of the Law Covenant.</a:t>
            </a:r>
          </a:p>
        </p:txBody>
      </p:sp>
    </p:spTree>
    <p:extLst>
      <p:ext uri="{BB962C8B-B14F-4D97-AF65-F5344CB8AC3E}">
        <p14:creationId xmlns:p14="http://schemas.microsoft.com/office/powerpoint/2010/main" val="2738206588"/>
      </p:ext>
    </p:extLst>
  </p:cSld>
  <p:clrMapOvr>
    <a:masterClrMapping/>
  </p:clrMapOvr>
  <p:transition spd="slow">
    <p:circl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1825" y="141288"/>
            <a:ext cx="10810875" cy="1325562"/>
          </a:xfrm>
        </p:spPr>
        <p:txBody>
          <a:bodyPr/>
          <a:lstStyle/>
          <a:p>
            <a:pPr>
              <a:defRPr/>
            </a:pPr>
            <a:r>
              <a:rPr lang="en-US" b="1" dirty="0" smtClean="0">
                <a:effectLst>
                  <a:outerShdw blurRad="38100" dist="38100" dir="2700000" algn="tl">
                    <a:srgbClr val="000000">
                      <a:alpha val="43137"/>
                    </a:srgbClr>
                  </a:outerShdw>
                </a:effectLst>
              </a:rPr>
              <a:t>SUMMARY – OUR ROLE IN GOD’S COVENANTS</a:t>
            </a:r>
            <a:endParaRPr lang="en-US" b="1" dirty="0">
              <a:effectLst>
                <a:outerShdw blurRad="38100" dist="38100" dir="2700000" algn="tl">
                  <a:srgbClr val="000000">
                    <a:alpha val="43137"/>
                  </a:srgbClr>
                </a:outerShdw>
              </a:effectLst>
            </a:endParaRPr>
          </a:p>
        </p:txBody>
      </p:sp>
      <p:sp>
        <p:nvSpPr>
          <p:cNvPr id="138243" name="Content Placeholder 2"/>
          <p:cNvSpPr>
            <a:spLocks noGrp="1"/>
          </p:cNvSpPr>
          <p:nvPr>
            <p:ph idx="1"/>
          </p:nvPr>
        </p:nvSpPr>
        <p:spPr>
          <a:xfrm>
            <a:off x="496888" y="1287463"/>
            <a:ext cx="11085512" cy="5184775"/>
          </a:xfrm>
        </p:spPr>
        <p:txBody>
          <a:bodyPr/>
          <a:lstStyle/>
          <a:p>
            <a:r>
              <a:rPr lang="en-US" altLang="en-US" dirty="0" smtClean="0"/>
              <a:t>Per Isaiah 49:8 the Church is given for a covenant of the people in the sense that they ratify it and become body members in its mediator.</a:t>
            </a:r>
          </a:p>
          <a:p>
            <a:r>
              <a:rPr lang="en-US" altLang="en-US" dirty="0" smtClean="0"/>
              <a:t>Per 2 Corinthians 3:6, Jesus and the Church are Mediators of the New Covenant as typified by Moses, the Mediator of the Law Covenant.</a:t>
            </a:r>
          </a:p>
          <a:p>
            <a:r>
              <a:rPr lang="en-US" altLang="en-US" dirty="0" smtClean="0"/>
              <a:t>Per </a:t>
            </a:r>
            <a:r>
              <a:rPr lang="en-US" altLang="en-US" dirty="0" err="1" smtClean="0"/>
              <a:t>Heb</a:t>
            </a:r>
            <a:r>
              <a:rPr lang="en-US" altLang="en-US" dirty="0" smtClean="0"/>
              <a:t> 9:15, Jesus is the mediator of the New Covenant (with His body members) for the purpose of blessing mankind under the New Covenant. </a:t>
            </a:r>
          </a:p>
        </p:txBody>
      </p:sp>
    </p:spTree>
    <p:extLst>
      <p:ext uri="{BB962C8B-B14F-4D97-AF65-F5344CB8AC3E}">
        <p14:creationId xmlns:p14="http://schemas.microsoft.com/office/powerpoint/2010/main" val="3561793042"/>
      </p:ext>
    </p:extLst>
  </p:cSld>
  <p:clrMapOvr>
    <a:masterClrMapping/>
  </p:clrMapOvr>
  <p:transition spd="slow">
    <p:circl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1825" y="141288"/>
            <a:ext cx="10810875" cy="1325562"/>
          </a:xfrm>
        </p:spPr>
        <p:txBody>
          <a:bodyPr/>
          <a:lstStyle/>
          <a:p>
            <a:pPr>
              <a:defRPr/>
            </a:pPr>
            <a:r>
              <a:rPr lang="en-US" b="1" dirty="0" smtClean="0">
                <a:effectLst>
                  <a:outerShdw blurRad="38100" dist="38100" dir="2700000" algn="tl">
                    <a:srgbClr val="000000">
                      <a:alpha val="43137"/>
                    </a:srgbClr>
                  </a:outerShdw>
                </a:effectLst>
              </a:rPr>
              <a:t>SUMMARY – OUR ROLE IN GOD’S COVENANTS</a:t>
            </a:r>
            <a:endParaRPr lang="en-US" b="1" dirty="0">
              <a:effectLst>
                <a:outerShdw blurRad="38100" dist="38100" dir="2700000" algn="tl">
                  <a:srgbClr val="000000">
                    <a:alpha val="43137"/>
                  </a:srgbClr>
                </a:outerShdw>
              </a:effectLst>
            </a:endParaRPr>
          </a:p>
        </p:txBody>
      </p:sp>
      <p:sp>
        <p:nvSpPr>
          <p:cNvPr id="138243" name="Content Placeholder 2"/>
          <p:cNvSpPr>
            <a:spLocks noGrp="1"/>
          </p:cNvSpPr>
          <p:nvPr>
            <p:ph idx="1"/>
          </p:nvPr>
        </p:nvSpPr>
        <p:spPr>
          <a:xfrm>
            <a:off x="496888" y="1287463"/>
            <a:ext cx="11085512" cy="5184775"/>
          </a:xfrm>
        </p:spPr>
        <p:txBody>
          <a:bodyPr/>
          <a:lstStyle/>
          <a:p>
            <a:r>
              <a:rPr lang="en-US" altLang="en-US" dirty="0" smtClean="0"/>
              <a:t>Per Isaiah 49:8 the Church is given for a covenant of the people in the sense that they ratify it and become body members in its mediator.</a:t>
            </a:r>
          </a:p>
          <a:p>
            <a:r>
              <a:rPr lang="en-US" altLang="en-US" dirty="0" smtClean="0"/>
              <a:t>Per 2 Corinthians 3:6, Jesus and the Church are Mediators of the New Covenant as typified by Moses, the Mediator of the Law Covenant.</a:t>
            </a:r>
          </a:p>
          <a:p>
            <a:r>
              <a:rPr lang="en-US" altLang="en-US" dirty="0" smtClean="0"/>
              <a:t>Per </a:t>
            </a:r>
            <a:r>
              <a:rPr lang="en-US" altLang="en-US" dirty="0" err="1" smtClean="0"/>
              <a:t>Heb</a:t>
            </a:r>
            <a:r>
              <a:rPr lang="en-US" altLang="en-US" dirty="0" smtClean="0"/>
              <a:t> 9:15, Jesus is the mediator of the New Covenant (with His body members) for the purpose of blessing mankind under the New Covenant. </a:t>
            </a:r>
          </a:p>
          <a:p>
            <a:r>
              <a:rPr lang="en-US" altLang="en-US" dirty="0" smtClean="0"/>
              <a:t>Per </a:t>
            </a:r>
            <a:r>
              <a:rPr lang="en-US" altLang="en-US" dirty="0" err="1" smtClean="0"/>
              <a:t>Heb</a:t>
            </a:r>
            <a:r>
              <a:rPr lang="en-US" altLang="en-US" dirty="0" smtClean="0"/>
              <a:t> 10:14 The joint offering (of Christ and the Church) SANCTIFIES and PERFECTS the CHARACTER of the Church.</a:t>
            </a:r>
          </a:p>
        </p:txBody>
      </p:sp>
    </p:spTree>
    <p:extLst>
      <p:ext uri="{BB962C8B-B14F-4D97-AF65-F5344CB8AC3E}">
        <p14:creationId xmlns:p14="http://schemas.microsoft.com/office/powerpoint/2010/main" val="1331121365"/>
      </p:ext>
    </p:extLst>
  </p:cSld>
  <p:clrMapOvr>
    <a:masterClrMapping/>
  </p:clrMapOvr>
  <p:transition spd="slow">
    <p:circl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1825" y="141288"/>
            <a:ext cx="10810875" cy="1325562"/>
          </a:xfrm>
        </p:spPr>
        <p:txBody>
          <a:bodyPr/>
          <a:lstStyle/>
          <a:p>
            <a:pPr>
              <a:defRPr/>
            </a:pPr>
            <a:r>
              <a:rPr lang="en-US" b="1" dirty="0" smtClean="0">
                <a:effectLst>
                  <a:outerShdw blurRad="38100" dist="38100" dir="2700000" algn="tl">
                    <a:srgbClr val="000000">
                      <a:alpha val="43137"/>
                    </a:srgbClr>
                  </a:outerShdw>
                </a:effectLst>
              </a:rPr>
              <a:t>SUMMARY – OUR ROLE IN GOD’S COVENANTS</a:t>
            </a:r>
            <a:endParaRPr lang="en-US" b="1" dirty="0">
              <a:effectLst>
                <a:outerShdw blurRad="38100" dist="38100" dir="2700000" algn="tl">
                  <a:srgbClr val="000000">
                    <a:alpha val="43137"/>
                  </a:srgbClr>
                </a:outerShdw>
              </a:effectLst>
            </a:endParaRPr>
          </a:p>
        </p:txBody>
      </p:sp>
      <p:sp>
        <p:nvSpPr>
          <p:cNvPr id="138243" name="Content Placeholder 2"/>
          <p:cNvSpPr>
            <a:spLocks noGrp="1"/>
          </p:cNvSpPr>
          <p:nvPr>
            <p:ph idx="1"/>
          </p:nvPr>
        </p:nvSpPr>
        <p:spPr>
          <a:xfrm>
            <a:off x="496888" y="1287463"/>
            <a:ext cx="11085512" cy="5184775"/>
          </a:xfrm>
        </p:spPr>
        <p:txBody>
          <a:bodyPr/>
          <a:lstStyle/>
          <a:p>
            <a:r>
              <a:rPr lang="en-US" altLang="en-US" dirty="0" smtClean="0"/>
              <a:t>Per Isaiah 49:8 the Church is given for a covenant of the people in the sense that they ratify it and become body members in its mediator.</a:t>
            </a:r>
          </a:p>
          <a:p>
            <a:r>
              <a:rPr lang="en-US" altLang="en-US" dirty="0" smtClean="0"/>
              <a:t>Per 2 Corinthians 3:6, Jesus and the Church are Mediators of the New Covenant as typified by Moses, the Mediator of the Law Covenant.</a:t>
            </a:r>
          </a:p>
          <a:p>
            <a:r>
              <a:rPr lang="en-US" altLang="en-US" dirty="0" smtClean="0"/>
              <a:t>Per </a:t>
            </a:r>
            <a:r>
              <a:rPr lang="en-US" altLang="en-US" dirty="0" err="1" smtClean="0"/>
              <a:t>Heb</a:t>
            </a:r>
            <a:r>
              <a:rPr lang="en-US" altLang="en-US" dirty="0" smtClean="0"/>
              <a:t> 9:15, Jesus is the mediator of the New Covenant (with His body members) for the purpose of blessing mankind under the New Covenant. </a:t>
            </a:r>
          </a:p>
          <a:p>
            <a:r>
              <a:rPr lang="en-US" altLang="en-US" dirty="0" smtClean="0"/>
              <a:t>Per </a:t>
            </a:r>
            <a:r>
              <a:rPr lang="en-US" altLang="en-US" dirty="0" err="1" smtClean="0"/>
              <a:t>Heb</a:t>
            </a:r>
            <a:r>
              <a:rPr lang="en-US" altLang="en-US" dirty="0" smtClean="0"/>
              <a:t> 10:14 The joint offering (of Christ and the Church) SANCTIFIES and PERFECTS the CHARACTER of the Church.</a:t>
            </a:r>
          </a:p>
          <a:p>
            <a:r>
              <a:rPr lang="en-US" altLang="en-US" dirty="0" smtClean="0"/>
              <a:t>Hebrews 8 and 10 show that the New Covenant is made with Israel after the ratifying sacrifice of the Church is complete.</a:t>
            </a:r>
          </a:p>
        </p:txBody>
      </p:sp>
    </p:spTree>
    <p:extLst>
      <p:ext uri="{BB962C8B-B14F-4D97-AF65-F5344CB8AC3E}">
        <p14:creationId xmlns:p14="http://schemas.microsoft.com/office/powerpoint/2010/main" val="4172492040"/>
      </p:ext>
    </p:extLst>
  </p:cSld>
  <p:clrMapOvr>
    <a:masterClrMapping/>
  </p:clrMapOvr>
  <p:transition spd="slow">
    <p:circl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1825" y="141288"/>
            <a:ext cx="10810875" cy="1325562"/>
          </a:xfrm>
        </p:spPr>
        <p:txBody>
          <a:bodyPr/>
          <a:lstStyle/>
          <a:p>
            <a:pPr>
              <a:defRPr/>
            </a:pPr>
            <a:r>
              <a:rPr lang="en-US" b="1" dirty="0" smtClean="0">
                <a:effectLst>
                  <a:outerShdw blurRad="38100" dist="38100" dir="2700000" algn="tl">
                    <a:srgbClr val="000000">
                      <a:alpha val="43137"/>
                    </a:srgbClr>
                  </a:outerShdw>
                </a:effectLst>
              </a:rPr>
              <a:t>SUMMARY – OUR ROLE IN GOD’S COVENANTS</a:t>
            </a:r>
            <a:endParaRPr lang="en-US" b="1" dirty="0">
              <a:effectLst>
                <a:outerShdw blurRad="38100" dist="38100" dir="2700000" algn="tl">
                  <a:srgbClr val="000000">
                    <a:alpha val="43137"/>
                  </a:srgbClr>
                </a:outerShdw>
              </a:effectLst>
            </a:endParaRPr>
          </a:p>
        </p:txBody>
      </p:sp>
      <p:sp>
        <p:nvSpPr>
          <p:cNvPr id="138243" name="Content Placeholder 2"/>
          <p:cNvSpPr>
            <a:spLocks noGrp="1"/>
          </p:cNvSpPr>
          <p:nvPr>
            <p:ph idx="1"/>
          </p:nvPr>
        </p:nvSpPr>
        <p:spPr>
          <a:xfrm>
            <a:off x="496888" y="1287463"/>
            <a:ext cx="11085512" cy="5184775"/>
          </a:xfrm>
        </p:spPr>
        <p:txBody>
          <a:bodyPr/>
          <a:lstStyle/>
          <a:p>
            <a:r>
              <a:rPr lang="en-US" altLang="en-US" smtClean="0"/>
              <a:t>Per Isaiah 49:8 the Church is given for a covenant of the people in the sense that they ratify it and become body members in its mediator.</a:t>
            </a:r>
          </a:p>
          <a:p>
            <a:r>
              <a:rPr lang="en-US" altLang="en-US" smtClean="0"/>
              <a:t>Per 2 Corinthians 3:6, Jesus and the Church are Mediators of the New Covenant as typified by Moses, the Mediator of the Law Covenant.</a:t>
            </a:r>
          </a:p>
          <a:p>
            <a:r>
              <a:rPr lang="en-US" altLang="en-US" smtClean="0"/>
              <a:t>Per Heb 9:15, Jesus is the mediator of the New Covenant (with His body members) for the purpose of blessing mankind under the New Covenant. </a:t>
            </a:r>
          </a:p>
          <a:p>
            <a:r>
              <a:rPr lang="en-US" altLang="en-US" smtClean="0"/>
              <a:t>Per Heb 10:14 The joint offering (of Christ and the Church) SANCTIFIES and PERFECTS the CHARACTER of the Church.</a:t>
            </a:r>
          </a:p>
          <a:p>
            <a:r>
              <a:rPr lang="en-US" altLang="en-US" smtClean="0"/>
              <a:t>Hebrews 8 and 10 show that the New Covenant is made with Israel after the ratifying sacrifice of the Church is complete.</a:t>
            </a:r>
          </a:p>
          <a:p>
            <a:r>
              <a:rPr lang="en-US" altLang="en-US" smtClean="0"/>
              <a:t>Church is under Sarah (heavenly seed) feature of Abrahamic Covenant.</a:t>
            </a:r>
          </a:p>
        </p:txBody>
      </p:sp>
    </p:spTree>
    <p:extLst>
      <p:ext uri="{BB962C8B-B14F-4D97-AF65-F5344CB8AC3E}">
        <p14:creationId xmlns:p14="http://schemas.microsoft.com/office/powerpoint/2010/main" val="3901522608"/>
      </p:ext>
    </p:extLst>
  </p:cSld>
  <p:clrMapOvr>
    <a:masterClrMapping/>
  </p:clrMapOvr>
  <p:transition spd="slow">
    <p:circl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A7E2FF"/>
        </a:solidFill>
        <a:effectLst/>
      </p:bgPr>
    </p:bg>
    <p:spTree>
      <p:nvGrpSpPr>
        <p:cNvPr id="1" name=""/>
        <p:cNvGrpSpPr/>
        <p:nvPr/>
      </p:nvGrpSpPr>
      <p:grpSpPr>
        <a:xfrm>
          <a:off x="0" y="0"/>
          <a:ext cx="0" cy="0"/>
          <a:chOff x="0" y="0"/>
          <a:chExt cx="0" cy="0"/>
        </a:xfrm>
      </p:grpSpPr>
      <p:pic>
        <p:nvPicPr>
          <p:cNvPr id="140290" name="Picture 8" descr="http://passagebreakbyjerry.files.wordpress.com/2013/08/a-abraha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7525" y="2095500"/>
            <a:ext cx="4459288"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39713" y="-9525"/>
            <a:ext cx="11283950" cy="2308225"/>
          </a:xfrm>
          <a:prstGeom prst="rect">
            <a:avLst/>
          </a:prstGeom>
          <a:noFill/>
        </p:spPr>
        <p:txBody>
          <a:bodyPr>
            <a:spAutoFit/>
          </a:bodyPr>
          <a:lstStyle/>
          <a:p>
            <a:pPr algn="ctr" eaLnBrk="1" fontAlgn="auto" hangingPunct="1">
              <a:spcBef>
                <a:spcPts val="0"/>
              </a:spcBef>
              <a:spcAft>
                <a:spcPts val="0"/>
              </a:spcAft>
              <a:defRPr/>
            </a:pPr>
            <a:r>
              <a:rPr lang="en-US" sz="7200" dirty="0">
                <a:effectLst>
                  <a:outerShdw blurRad="38100" dist="38100" dir="2700000" algn="tl">
                    <a:srgbClr val="000000">
                      <a:alpha val="43137"/>
                    </a:srgbClr>
                  </a:outerShdw>
                </a:effectLst>
                <a:latin typeface="+mn-lt"/>
              </a:rPr>
              <a:t>OUR ROLE IN GOD’S COVENANTS – Part 2</a:t>
            </a:r>
          </a:p>
        </p:txBody>
      </p:sp>
      <p:pic>
        <p:nvPicPr>
          <p:cNvPr id="140292" name="Picture 4" descr="http://www.hillbilly10commandments.com/images/moses3.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5563" y="2095500"/>
            <a:ext cx="3554412"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3" name="Picture 10" descr="http://kingdomnewtestament.files.wordpress.com/2012/03/jesus_high_pries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4650" y="2095500"/>
            <a:ext cx="3141663"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4" name="Picture 12" descr="https://farm3.staticflickr.com/2087/2233183424_0a006ee70a_z.jpg?zz=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2095500"/>
            <a:ext cx="3524251"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38225" y="2641600"/>
            <a:ext cx="1255713" cy="460375"/>
          </a:xfrm>
          <a:prstGeom prst="rect">
            <a:avLst/>
          </a:prstGeom>
          <a:noFill/>
        </p:spPr>
        <p:txBody>
          <a:bodyPr>
            <a:spAutoFit/>
          </a:bodyPr>
          <a:lstStyle/>
          <a:p>
            <a:pPr>
              <a:defRPr/>
            </a:pPr>
            <a:r>
              <a:rPr lang="en-US" sz="2400" dirty="0">
                <a:effectLst>
                  <a:outerShdw blurRad="38100" dist="38100" dir="2700000" algn="tl">
                    <a:srgbClr val="000000">
                      <a:alpha val="43137"/>
                    </a:srgbClr>
                  </a:outerShdw>
                </a:effectLst>
              </a:rPr>
              <a:t>Noah</a:t>
            </a:r>
          </a:p>
        </p:txBody>
      </p:sp>
      <p:sp>
        <p:nvSpPr>
          <p:cNvPr id="3" name="TextBox 2"/>
          <p:cNvSpPr txBox="1"/>
          <p:nvPr/>
        </p:nvSpPr>
        <p:spPr>
          <a:xfrm>
            <a:off x="3646488" y="3424238"/>
            <a:ext cx="1506537" cy="461962"/>
          </a:xfrm>
          <a:prstGeom prst="rect">
            <a:avLst/>
          </a:prstGeom>
          <a:noFill/>
        </p:spPr>
        <p:txBody>
          <a:bodyPr>
            <a:spAutoFit/>
          </a:bodyPr>
          <a:lstStyle/>
          <a:p>
            <a:pPr>
              <a:defRPr/>
            </a:pPr>
            <a:r>
              <a:rPr lang="en-US" sz="2400" dirty="0">
                <a:solidFill>
                  <a:schemeClr val="bg1"/>
                </a:solidFill>
                <a:effectLst>
                  <a:outerShdw blurRad="38100" dist="38100" dir="2700000" algn="tl">
                    <a:srgbClr val="000000">
                      <a:alpha val="43137"/>
                    </a:srgbClr>
                  </a:outerShdw>
                </a:effectLst>
              </a:rPr>
              <a:t>Abraham</a:t>
            </a:r>
          </a:p>
        </p:txBody>
      </p:sp>
      <p:sp>
        <p:nvSpPr>
          <p:cNvPr id="140297" name="TextBox 4"/>
          <p:cNvSpPr txBox="1">
            <a:spLocks noChangeArrowheads="1"/>
          </p:cNvSpPr>
          <p:nvPr/>
        </p:nvSpPr>
        <p:spPr bwMode="auto">
          <a:xfrm>
            <a:off x="6678613" y="2298700"/>
            <a:ext cx="1174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solidFill>
                  <a:schemeClr val="bg1"/>
                </a:solidFill>
              </a:rPr>
              <a:t>Moses</a:t>
            </a:r>
          </a:p>
        </p:txBody>
      </p:sp>
      <p:sp>
        <p:nvSpPr>
          <p:cNvPr id="6" name="TextBox 5"/>
          <p:cNvSpPr txBox="1"/>
          <p:nvPr/>
        </p:nvSpPr>
        <p:spPr>
          <a:xfrm>
            <a:off x="10717213" y="2409825"/>
            <a:ext cx="931862" cy="461963"/>
          </a:xfrm>
          <a:prstGeom prst="rect">
            <a:avLst/>
          </a:prstGeom>
          <a:noFill/>
        </p:spPr>
        <p:txBody>
          <a:bodyPr>
            <a:spAutoFit/>
          </a:bodyPr>
          <a:lstStyle/>
          <a:p>
            <a:pPr>
              <a:defRPr/>
            </a:pPr>
            <a:r>
              <a:rPr lang="en-US" sz="2400" dirty="0">
                <a:effectLst>
                  <a:outerShdw blurRad="38100" dist="38100" dir="2700000" algn="tl">
                    <a:srgbClr val="000000">
                      <a:alpha val="43137"/>
                    </a:srgbClr>
                  </a:outerShdw>
                </a:effectLst>
              </a:rPr>
              <a:t>Jesus</a:t>
            </a:r>
          </a:p>
        </p:txBody>
      </p:sp>
    </p:spTree>
  </p:cSld>
  <p:clrMapOvr>
    <a:masterClrMapping/>
  </p:clrMapOvr>
  <p:transition spd="med">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E5DDE5"/>
        </a:solidFill>
        <a:effectLst/>
      </p:bgPr>
    </p:bg>
    <p:spTree>
      <p:nvGrpSpPr>
        <p:cNvPr id="1" name=""/>
        <p:cNvGrpSpPr/>
        <p:nvPr/>
      </p:nvGrpSpPr>
      <p:grpSpPr>
        <a:xfrm>
          <a:off x="0" y="0"/>
          <a:ext cx="0" cy="0"/>
          <a:chOff x="0" y="0"/>
          <a:chExt cx="0" cy="0"/>
        </a:xfrm>
      </p:grpSpPr>
      <p:sp>
        <p:nvSpPr>
          <p:cNvPr id="4" name="TextBox 3"/>
          <p:cNvSpPr txBox="1"/>
          <p:nvPr/>
        </p:nvSpPr>
        <p:spPr>
          <a:xfrm>
            <a:off x="619124" y="333376"/>
            <a:ext cx="4105275" cy="2123658"/>
          </a:xfrm>
          <a:prstGeom prst="rect">
            <a:avLst/>
          </a:prstGeom>
          <a:solidFill>
            <a:schemeClr val="bg1">
              <a:alpha val="0"/>
            </a:schemeClr>
          </a:solidFill>
        </p:spPr>
        <p:txBody>
          <a:bodyPr wrap="square" rtlCol="0">
            <a:spAutoFit/>
          </a:bodyPr>
          <a:lstStyle/>
          <a:p>
            <a:pPr algn="ctr" eaLnBrk="1" fontAlgn="auto" hangingPunct="1">
              <a:spcBef>
                <a:spcPts val="0"/>
              </a:spcBef>
              <a:spcAft>
                <a:spcPts val="0"/>
              </a:spcAft>
            </a:pPr>
            <a:r>
              <a:rPr lang="en-US" sz="4400" b="1" dirty="0">
                <a:solidFill>
                  <a:srgbClr val="000000"/>
                </a:solidFill>
                <a:effectLst>
                  <a:outerShdw blurRad="38100" dist="38100" dir="2700000" algn="tl">
                    <a:srgbClr val="000000">
                      <a:alpha val="43137"/>
                    </a:srgbClr>
                  </a:outerShdw>
                </a:effectLst>
                <a:cs typeface="Calibri" pitchFamily="34" charset="0"/>
              </a:rPr>
              <a:t>Hymn 65A  </a:t>
            </a:r>
          </a:p>
          <a:p>
            <a:pPr algn="ctr" eaLnBrk="1" fontAlgn="auto" hangingPunct="1">
              <a:spcBef>
                <a:spcPts val="0"/>
              </a:spcBef>
              <a:spcAft>
                <a:spcPts val="0"/>
              </a:spcAft>
            </a:pPr>
            <a:r>
              <a:rPr lang="en-US" sz="4400" b="1" dirty="0">
                <a:solidFill>
                  <a:srgbClr val="000000"/>
                </a:solidFill>
                <a:effectLst>
                  <a:outerShdw blurRad="38100" dist="38100" dir="2700000" algn="tl">
                    <a:srgbClr val="000000">
                      <a:alpha val="43137"/>
                    </a:srgbClr>
                  </a:outerShdw>
                </a:effectLst>
                <a:cs typeface="Calibri" pitchFamily="34" charset="0"/>
              </a:rPr>
              <a:t>Jesus, Grant Us Strength</a:t>
            </a:r>
          </a:p>
        </p:txBody>
      </p:sp>
      <p:pic>
        <p:nvPicPr>
          <p:cNvPr id="6" name="Picture 2" descr="http://www.turnbacktogod.com/wp-content/uploads/2009/02/jesus-to-the-rescu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0616" y="0"/>
            <a:ext cx="650138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85951"/>
            <a:ext cx="5690616" cy="3972050"/>
          </a:xfrm>
          <a:prstGeom prst="rect">
            <a:avLst/>
          </a:prstGeom>
        </p:spPr>
      </p:pic>
    </p:spTree>
    <p:extLst>
      <p:ext uri="{BB962C8B-B14F-4D97-AF65-F5344CB8AC3E}">
        <p14:creationId xmlns:p14="http://schemas.microsoft.com/office/powerpoint/2010/main" val="1139716063"/>
      </p:ext>
    </p:extLst>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Box 3"/>
          <p:cNvSpPr txBox="1"/>
          <p:nvPr/>
        </p:nvSpPr>
        <p:spPr>
          <a:xfrm>
            <a:off x="1790699" y="304801"/>
            <a:ext cx="9324975" cy="1446550"/>
          </a:xfrm>
          <a:prstGeom prst="rect">
            <a:avLst/>
          </a:prstGeom>
          <a:solidFill>
            <a:schemeClr val="bg1">
              <a:alpha val="50000"/>
            </a:schemeClr>
          </a:solidFill>
        </p:spPr>
        <p:txBody>
          <a:bodyPr wrap="square" rtlCol="0">
            <a:spAutoFit/>
          </a:bodyPr>
          <a:lstStyle/>
          <a:p>
            <a:pPr algn="ctr" eaLnBrk="1" fontAlgn="auto" hangingPunct="1">
              <a:spcBef>
                <a:spcPts val="0"/>
              </a:spcBef>
              <a:spcAft>
                <a:spcPts val="0"/>
              </a:spcAft>
            </a:pPr>
            <a:r>
              <a:rPr lang="en-US" sz="4400" b="1" dirty="0">
                <a:solidFill>
                  <a:srgbClr val="000000"/>
                </a:solidFill>
                <a:effectLst>
                  <a:outerShdw blurRad="38100" dist="38100" dir="2700000" algn="tl">
                    <a:srgbClr val="000000">
                      <a:alpha val="43137"/>
                    </a:srgbClr>
                  </a:outerShdw>
                </a:effectLst>
                <a:cs typeface="Calibri" pitchFamily="34" charset="0"/>
              </a:rPr>
              <a:t>Blest Jesus, grant us strength to take</a:t>
            </a:r>
          </a:p>
          <a:p>
            <a:pPr algn="ctr" eaLnBrk="1" fontAlgn="auto" hangingPunct="1">
              <a:spcBef>
                <a:spcPts val="0"/>
              </a:spcBef>
              <a:spcAft>
                <a:spcPts val="0"/>
              </a:spcAft>
            </a:pPr>
            <a:r>
              <a:rPr lang="en-US" sz="4400" b="1" dirty="0">
                <a:solidFill>
                  <a:srgbClr val="000000"/>
                </a:solidFill>
                <a:effectLst>
                  <a:outerShdw blurRad="38100" dist="38100" dir="2700000" algn="tl">
                    <a:srgbClr val="000000">
                      <a:alpha val="43137"/>
                    </a:srgbClr>
                  </a:outerShdw>
                </a:effectLst>
                <a:cs typeface="Calibri" pitchFamily="34" charset="0"/>
              </a:rPr>
              <a:t>Our daily cross, whate'er it be,</a:t>
            </a:r>
          </a:p>
        </p:txBody>
      </p:sp>
    </p:spTree>
    <p:extLst>
      <p:ext uri="{BB962C8B-B14F-4D97-AF65-F5344CB8AC3E}">
        <p14:creationId xmlns:p14="http://schemas.microsoft.com/office/powerpoint/2010/main" val="3869902813"/>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adeshow">
  <a:themeElements>
    <a:clrScheme name="Tradeshow">
      <a:dk1>
        <a:srgbClr val="3F3F3F"/>
      </a:dk1>
      <a:lt1>
        <a:srgbClr val="FFFFFF"/>
      </a:lt1>
      <a:dk2>
        <a:srgbClr val="7DAFC3"/>
      </a:dk2>
      <a:lt2>
        <a:srgbClr val="E5E4DF"/>
      </a:lt2>
      <a:accent1>
        <a:srgbClr val="7C959A"/>
      </a:accent1>
      <a:accent2>
        <a:srgbClr val="DB8631"/>
      </a:accent2>
      <a:accent3>
        <a:srgbClr val="E3CC5A"/>
      </a:accent3>
      <a:accent4>
        <a:srgbClr val="ACADA8"/>
      </a:accent4>
      <a:accent5>
        <a:srgbClr val="927C61"/>
      </a:accent5>
      <a:accent6>
        <a:srgbClr val="B3B435"/>
      </a:accent6>
      <a:hlink>
        <a:srgbClr val="0079A4"/>
      </a:hlink>
      <a:folHlink>
        <a:srgbClr val="595959"/>
      </a:folHlink>
    </a:clrScheme>
    <a:fontScheme name="Tradeshow">
      <a:majorFont>
        <a:latin typeface="Arial Black"/>
        <a:ea typeface=""/>
        <a:cs typeface=""/>
        <a:font script="Jpan" typeface="ＭＳ Ｐゴシック"/>
        <a:font script="Hang" typeface="HY견고딕"/>
        <a:font script="Hans" typeface="宋体"/>
        <a:font script="Hant" typeface="新細明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adeshow">
      <a:fillStyleLst>
        <a:solidFill>
          <a:schemeClr val="phClr"/>
        </a:solidFill>
        <a:gradFill rotWithShape="1">
          <a:gsLst>
            <a:gs pos="0">
              <a:schemeClr val="phClr">
                <a:tint val="45000"/>
                <a:satMod val="300000"/>
              </a:schemeClr>
            </a:gs>
            <a:gs pos="35000">
              <a:schemeClr val="phClr">
                <a:tint val="45000"/>
                <a:satMod val="300000"/>
              </a:schemeClr>
            </a:gs>
            <a:gs pos="69000">
              <a:schemeClr val="phClr">
                <a:tint val="45000"/>
                <a:satMod val="350000"/>
              </a:schemeClr>
            </a:gs>
            <a:gs pos="100000">
              <a:schemeClr val="phClr">
                <a:tint val="60000"/>
                <a:satMod val="350000"/>
              </a:schemeClr>
            </a:gs>
          </a:gsLst>
          <a:path path="circle">
            <a:fillToRect l="50000" t="50000" r="100000" b="100000"/>
          </a:path>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9525" cap="rnd" cmpd="sng" algn="ctr">
          <a:solidFill>
            <a:schemeClr val="phClr"/>
          </a:solidFill>
          <a:prstDash val="solid"/>
        </a:ln>
        <a:ln w="38475" cap="flat" cmpd="sng" algn="ctr">
          <a:solidFill>
            <a:schemeClr val="phClr"/>
          </a:solidFill>
          <a:prstDash val="solid"/>
        </a:ln>
        <a:ln w="54850" cap="flat" cmpd="sng" algn="ctr">
          <a:solidFill>
            <a:schemeClr val="phClr"/>
          </a:solidFill>
          <a:prstDash val="solid"/>
        </a:ln>
      </a:lnStyleLst>
      <a:effectStyleLst>
        <a:effectStyle>
          <a:effectLst>
            <a:outerShdw blurRad="50800" dist="25400" dir="5400000" rotWithShape="0">
              <a:srgbClr val="000000">
                <a:alpha val="55000"/>
              </a:srgbClr>
            </a:outerShdw>
          </a:effectLst>
        </a:effectStyle>
        <a:effectStyle>
          <a:effectLst>
            <a:outerShdw blurRad="50800" dist="25400" dir="5400000" rotWithShape="0">
              <a:srgbClr val="000000">
                <a:alpha val="44000"/>
              </a:srgbClr>
            </a:outerShdw>
          </a:effectLst>
        </a:effectStyle>
        <a:effectStyle>
          <a:effectLst>
            <a:outerShdw blurRad="50800" dist="25400" dir="5400000" rotWithShape="0">
              <a:srgbClr val="000000">
                <a:alpha val="55000"/>
              </a:srgbClr>
            </a:outerShdw>
          </a:effectLst>
          <a:scene3d>
            <a:camera prst="orthographicFront">
              <a:rot lat="0" lon="0" rev="0"/>
            </a:camera>
            <a:lightRig rig="brightRoom" dir="tl">
              <a:rot lat="0" lon="0" rev="3600000"/>
            </a:lightRig>
          </a:scene3d>
          <a:sp3d contourW="31750" prstMaterial="flat">
            <a:bevelT w="127000" h="254000" prst="angle"/>
            <a:contourClr>
              <a:schemeClr val="phClr">
                <a:shade val="20000"/>
              </a:schemeClr>
            </a:contourClr>
          </a:sp3d>
        </a:effectStyle>
      </a:effectStyleLst>
      <a:bgFillStyleLst>
        <a:solidFill>
          <a:schemeClr val="phClr"/>
        </a:solidFill>
        <a:gradFill rotWithShape="1">
          <a:gsLst>
            <a:gs pos="20000">
              <a:schemeClr val="phClr">
                <a:tint val="80000"/>
                <a:lumMod val="100000"/>
              </a:schemeClr>
            </a:gs>
            <a:gs pos="100000">
              <a:schemeClr val="phClr">
                <a:tint val="100000"/>
                <a:lumMod val="80000"/>
              </a:schemeClr>
            </a:gs>
          </a:gsLst>
          <a:path path="circle">
            <a:fillToRect l="50000" t="20000" r="100000" b="100000"/>
          </a:path>
        </a:gradFill>
        <a:gradFill rotWithShape="1">
          <a:gsLst>
            <a:gs pos="0">
              <a:schemeClr val="phClr">
                <a:tint val="100000"/>
                <a:lumMod val="100000"/>
              </a:schemeClr>
            </a:gs>
            <a:gs pos="100000">
              <a:schemeClr val="phClr">
                <a:shade val="100000"/>
                <a:lumMod val="60000"/>
              </a:schemeClr>
            </a:gs>
          </a:gsLst>
          <a:path path="circle">
            <a:fillToRect l="50000" t="20000" r="100000" b="10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14615</TotalTime>
  <Words>10762</Words>
  <Application>Microsoft Office PowerPoint</Application>
  <PresentationFormat>Widescreen</PresentationFormat>
  <Paragraphs>521</Paragraphs>
  <Slides>105</Slides>
  <Notes>87</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105</vt:i4>
      </vt:variant>
    </vt:vector>
  </HeadingPairs>
  <TitlesOfParts>
    <vt:vector size="113" baseType="lpstr">
      <vt:lpstr>Arial</vt:lpstr>
      <vt:lpstr>Arial Black</vt:lpstr>
      <vt:lpstr>Calibri</vt:lpstr>
      <vt:lpstr>Calibri Light</vt:lpstr>
      <vt:lpstr>Candara</vt:lpstr>
      <vt:lpstr>Office Theme</vt:lpstr>
      <vt:lpstr>Tradeshow</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 OUR ROLE IN GOD’S COVENANTS PART 1</vt:lpstr>
      <vt:lpstr>SUMMARY – OUR ROLE IN GOD’S COVENANTS PART 1</vt:lpstr>
      <vt:lpstr>SUMMARY – OUR ROLE IN GOD’S COVENANTS PART 1</vt:lpstr>
      <vt:lpstr>SUMMARY – OUR ROLE IN GOD’S COVENANTS PART 1</vt:lpstr>
      <vt:lpstr>SUMMARY – OUR ROLE IN GOD’S COVENANTS PART 1</vt:lpstr>
      <vt:lpstr>SUMMARY – OUR ROLE IN GOD’S COVENANTS PART 1</vt:lpstr>
      <vt:lpstr>SUMMARY – OUR ROLE IN GOD’S COVENANTS PART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 OUR ROLE IN GOD’S COVENANTS</vt:lpstr>
      <vt:lpstr>SUMMARY – OUR ROLE IN GOD’S COVENANTS</vt:lpstr>
      <vt:lpstr>SUMMARY – OUR ROLE IN GOD’S COVENANTS</vt:lpstr>
      <vt:lpstr>SUMMARY – OUR ROLE IN GOD’S COVENANTS</vt:lpstr>
      <vt:lpstr>SUMMARY – OUR ROLE IN GOD’S COVENANTS</vt:lpstr>
      <vt:lpstr>SUMMARY – OUR ROLE IN GOD’S COVENANTS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Karavas</dc:creator>
  <cp:lastModifiedBy>Peter Karavas</cp:lastModifiedBy>
  <cp:revision>403</cp:revision>
  <dcterms:created xsi:type="dcterms:W3CDTF">2014-10-03T12:15:24Z</dcterms:created>
  <dcterms:modified xsi:type="dcterms:W3CDTF">2019-02-17T12:21:49Z</dcterms:modified>
</cp:coreProperties>
</file>